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713" r:id="rId4"/>
    <p:sldId id="720" r:id="rId5"/>
    <p:sldId id="335" r:id="rId6"/>
    <p:sldId id="648" r:id="rId7"/>
    <p:sldId id="721" r:id="rId8"/>
    <p:sldId id="646" r:id="rId9"/>
    <p:sldId id="257" r:id="rId10"/>
    <p:sldId id="258" r:id="rId11"/>
    <p:sldId id="259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E10AF-5376-48F0-9531-2F92B365FA08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169AD-21BD-47DA-9894-D08BDEF38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726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5169AD-21BD-47DA-9894-D08BDEF385B6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1020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69D3B-F295-4798-37FC-8A58A5375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C04502-E09E-A106-BC30-1DFE6C6AF1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8B84C-9F2A-60E2-482D-01EC75B4F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C0AF1-8D9D-9F13-9B19-F67FE390F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DC378-C000-39EF-C541-5D5361417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83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D828E-7B45-A4B6-4387-63E1C305D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266C37-F249-0A73-1EF2-AE32AAD14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F7A9A-4871-96F4-D884-0499EF882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226F59-3770-9F85-0C29-30F77F7EF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7173E-6B1B-0545-2D97-3BDF33760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332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68569C-821C-E81F-68EA-A2CF8F101B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07A42C-5243-1644-AD98-D0342214E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24492-3BA2-7E8C-3C1C-EA8247ACD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B77-71D7-71D3-0E90-57DA2B7D0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13893-E088-B90F-35F6-288F78D6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075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CF25F-35FD-B7E5-8DA9-B0B031E78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14B10-4CD7-28A7-E70D-25A752BB1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1B52-1488-12B2-A120-815252BAB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61263-69B5-9512-2653-C0E410172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23E380-54FB-A133-06B8-145EDFB22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621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4C64F-69F0-A509-2B3C-A7018DE61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3B5D7C-4EC2-339C-A5FE-52C339270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E0AFC-80C9-CEB9-B58F-ECACDB30E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31EBA-511F-AAC8-CC6D-28F6524E7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6CE2A-0B3A-8F13-EAA4-A76ED91B0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192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FC30-8BAD-1112-B063-A899A983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5AF6-0384-587E-43B3-1838574C3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715D5B-4716-FAB2-51E5-F3F4819BC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16E89-819A-3549-9887-C214C90E0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8A095-9003-B12A-229B-A16B9A459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F80A2-C922-5317-0856-9857BF40E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084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708E6-3C0A-10B0-6E90-28F53B4F2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A2E5F-7114-F256-F46E-79819844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A3DC8-5C43-3A89-326C-AC29C057C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F50AD5-BCCC-7D16-3F01-49B8EE604E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7FB6FE-E962-047D-68EF-45B5CBF8EC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6747A7-5E6C-4D1E-09C8-C69504FC8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66EE57-E77E-F1D0-B6F3-0C1D84CC4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2F20E7-5BA0-6086-6580-FB181CA45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5717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06048-FC8F-8EDB-8AF3-37A854462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99C74E-C0EE-6896-8F12-3B9379688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91790-FCC6-AB8C-5263-EB4120624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AE655F-FE12-7517-8D4B-0210034DD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8743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F82103-108D-22A8-44EF-EA114397D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2C6971-5B71-B2D5-757D-C268DB2BF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A48D31-2F95-28D2-3947-5F83AE41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847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9F1F9-29AD-1E87-3868-07C154C09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C6A63-3833-6076-CF68-16E62C16D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54C44B-502B-5002-29AF-4359F226B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A5934-1B67-F1CE-21E2-05355E872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3FFD4-0756-054B-1970-5F532E384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F35A06-767D-8DB0-B6F1-C22477F8D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1305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C6910-01A5-832D-020B-46B8438BB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82104A-D551-CD9C-D040-6966E32951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DEA768-7DC1-43DF-B2B9-81FC9E77B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50D22-F034-C2BE-A347-569EF03E6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047B9D-6414-FFA4-DAE7-4CEBCEE80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6A27AE-263F-D916-F6F9-E88C2F261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790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21D74-1CB9-80C7-9AA5-C9BEF9702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19662-7F9D-F0D8-0BDE-DB94E22F4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E8A83-E401-8244-762A-21C26D2C17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151222-3954-42B1-8411-F19CDA218A1D}" type="datetimeFigureOut">
              <a:rPr lang="en-IN" smtClean="0"/>
              <a:t>14-07-2025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613DC-36BD-0B7C-5950-159594107A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4FBA2-88B4-8276-A78F-04D9665C1E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077E6D-29D4-4766-BD48-8A2B2E343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169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32C65-C0D2-B27E-7BFD-B6238D79C0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Dengue with co-morbidities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7F0A34-9156-C0DA-A40A-BDE104979E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5753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9C058-E351-A15B-24AD-DB2B4B60D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Challenges </a:t>
            </a:r>
            <a:endParaRPr lang="en-IN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E48B8-F1E9-6FC6-9140-4457CE9BB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u="sng" dirty="0"/>
              <a:t>Lack of </a:t>
            </a:r>
            <a:r>
              <a:rPr lang="en-US" sz="2400" u="sng" dirty="0" err="1"/>
              <a:t>haemo</a:t>
            </a:r>
            <a:r>
              <a:rPr lang="en-US" sz="2400" u="sng" dirty="0"/>
              <a:t>-concentration </a:t>
            </a:r>
            <a:r>
              <a:rPr lang="en-US" sz="2400" dirty="0"/>
              <a:t>does not exclude plasma leakage.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Also, most of the time cannot take </a:t>
            </a:r>
            <a:r>
              <a:rPr lang="en-US" sz="2400" b="1" dirty="0"/>
              <a:t>HCT</a:t>
            </a:r>
            <a:r>
              <a:rPr lang="en-US" sz="2400" dirty="0"/>
              <a:t> as guide of fluid titration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Monitor for </a:t>
            </a:r>
            <a:r>
              <a:rPr lang="en-US" sz="2400" u="sng" dirty="0"/>
              <a:t>other signs of plasma leakage </a:t>
            </a:r>
            <a:r>
              <a:rPr lang="en-US" sz="2400" dirty="0"/>
              <a:t>such as pleural effusion and ascites.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Chest radiograph and abdominal ultrasound </a:t>
            </a:r>
            <a:r>
              <a:rPr lang="en-US" sz="2400" dirty="0"/>
              <a:t>can aid diagnosis.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Clinicians in endemic regions should have a </a:t>
            </a:r>
            <a:r>
              <a:rPr lang="en-US" sz="2400" b="1" dirty="0"/>
              <a:t>high index of suspicion </a:t>
            </a:r>
            <a:r>
              <a:rPr lang="en-US" sz="2400" dirty="0"/>
              <a:t>when assessing patients with fever in known  thalassemia patient 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400" b="1" dirty="0"/>
              <a:t>Severe dengue, especially severe liver involvement</a:t>
            </a:r>
            <a:r>
              <a:rPr lang="en-US" sz="2400" dirty="0"/>
              <a:t>, may occur</a:t>
            </a:r>
            <a:r>
              <a:rPr lang="en-US" dirty="0"/>
              <a:t>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69230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BC5C0-3421-17D5-16EF-9682FF4DB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DB6F3-A647-85EF-5FCD-BA2226C0C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D5D7D7-4464-64EF-F8D7-471C8B82D354}"/>
              </a:ext>
            </a:extLst>
          </p:cNvPr>
          <p:cNvSpPr/>
          <p:nvPr/>
        </p:nvSpPr>
        <p:spPr>
          <a:xfrm>
            <a:off x="728662" y="1879600"/>
            <a:ext cx="10625138" cy="11525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Only one out of 20 thalassemic patients had hemoconcentration where most of the patients had anemia</a:t>
            </a:r>
            <a:endParaRPr lang="en-IN" sz="24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D9D4FA-5044-84F2-C1A0-DA0100CA6C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359" t="20972" r="5314" b="40834"/>
          <a:stretch/>
        </p:blipFill>
        <p:spPr>
          <a:xfrm>
            <a:off x="795337" y="176213"/>
            <a:ext cx="9915525" cy="15144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D39D187-C4F4-89B8-4978-57CB94DA9B11}"/>
              </a:ext>
            </a:extLst>
          </p:cNvPr>
          <p:cNvSpPr/>
          <p:nvPr/>
        </p:nvSpPr>
        <p:spPr>
          <a:xfrm>
            <a:off x="795338" y="3429000"/>
            <a:ext cx="10558462" cy="11239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Severe anemia can cause hemodynamic compromised and lead to hypoxemia, hypotension and shock. Prolonged shock further results in organ damage and poor outcome</a:t>
            </a:r>
            <a:endParaRPr lang="en-IN" sz="24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0F5CAB8-60A1-8E47-81E0-EC42D2C82018}"/>
              </a:ext>
            </a:extLst>
          </p:cNvPr>
          <p:cNvSpPr/>
          <p:nvPr/>
        </p:nvSpPr>
        <p:spPr>
          <a:xfrm>
            <a:off x="838201" y="5053013"/>
            <a:ext cx="10515600" cy="11239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Appropriate blood component should be prepared in advance and the packed red cell should be promptly transfused in patients with anemic symptoms</a:t>
            </a:r>
            <a:endParaRPr lang="en-I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62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A13AA-CEC2-BA1A-1E36-BB26E4992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To conclude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EA7C8-DC34-ECBB-12D9-2715E915D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All patients with fever to be assessed for the possibility of Dengue</a:t>
            </a:r>
          </a:p>
          <a:p>
            <a:r>
              <a:rPr lang="en-IN" dirty="0"/>
              <a:t>Dengue Ns1Ag in first five days and IgM antibody 5 days onwards by ELISA method gives diagnosis</a:t>
            </a:r>
          </a:p>
          <a:p>
            <a:r>
              <a:rPr lang="en-IN" dirty="0"/>
              <a:t>Most important parameter is Haematocrit, Platelet count is next in importance</a:t>
            </a:r>
          </a:p>
          <a:p>
            <a:r>
              <a:rPr lang="en-IN" dirty="0"/>
              <a:t>Fluid management is the cornerstone for therapy</a:t>
            </a:r>
          </a:p>
          <a:p>
            <a:r>
              <a:rPr lang="en-IN" dirty="0"/>
              <a:t>Comorbidities and coinfections are to be appropriately addressed</a:t>
            </a:r>
          </a:p>
          <a:p>
            <a:r>
              <a:rPr lang="en-IN" dirty="0"/>
              <a:t>Opinion of other experts to be taken as and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3441168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9642E-51BB-07A7-8844-1857ECA5B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First patient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3BAF0-7000-C878-0BBE-88CF90E80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 27 years old primigravida in 37 weeks of pregnancy is having fever for 6 days.</a:t>
            </a:r>
          </a:p>
          <a:p>
            <a:r>
              <a:rPr lang="en-IN" dirty="0"/>
              <a:t>Dengue IgM came as positive</a:t>
            </a:r>
          </a:p>
          <a:p>
            <a:r>
              <a:rPr lang="en-IN" dirty="0"/>
              <a:t>Today her platelet count is 23,000/µl of blood</a:t>
            </a:r>
          </a:p>
          <a:p>
            <a:r>
              <a:rPr lang="en-IN" dirty="0"/>
              <a:t>How will you manage ?</a:t>
            </a:r>
          </a:p>
        </p:txBody>
      </p:sp>
    </p:spTree>
    <p:extLst>
      <p:ext uri="{BB962C8B-B14F-4D97-AF65-F5344CB8AC3E}">
        <p14:creationId xmlns:p14="http://schemas.microsoft.com/office/powerpoint/2010/main" val="4036817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D6E3B-0A2E-3DA4-CF9D-F57062D0A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+mn-lt"/>
              </a:rPr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190F8-EC1B-E35C-9F3B-FD652B4F2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Where to admit</a:t>
            </a:r>
            <a:r>
              <a:rPr lang="en-IN" dirty="0"/>
              <a:t>? To be admitted in medicine ward of hospital with availability of urgent transfusion facilities</a:t>
            </a:r>
          </a:p>
          <a:p>
            <a:endParaRPr lang="en-IN" dirty="0"/>
          </a:p>
          <a:p>
            <a:r>
              <a:rPr lang="en-IN" b="1" dirty="0"/>
              <a:t>Need for expert help </a:t>
            </a:r>
            <a:r>
              <a:rPr lang="en-IN" dirty="0"/>
              <a:t>- Gynaecologist and Paediatrician should be available as and when necessary</a:t>
            </a:r>
          </a:p>
          <a:p>
            <a:endParaRPr lang="en-IN" dirty="0"/>
          </a:p>
          <a:p>
            <a:r>
              <a:rPr lang="en-IN" b="1" dirty="0"/>
              <a:t>Low PCV </a:t>
            </a:r>
            <a:r>
              <a:rPr lang="en-IN" dirty="0"/>
              <a:t>-Haemodilution in pregnancy- PCV may be low- has to be kept in mind while interpreting of PCV report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39627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F99B9-AC90-A2CA-7C28-F73D8726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+mn-lt"/>
              </a:rPr>
              <a:t>Issues contd.)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18D62-30A7-27F2-CD9B-38D1710F6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Fluid</a:t>
            </a:r>
            <a:r>
              <a:rPr lang="en-IN" dirty="0"/>
              <a:t>-  if needed, is to be given carefully- ascites will cause abdominal discomfort- already distended by gravid uterus</a:t>
            </a:r>
          </a:p>
          <a:p>
            <a:endParaRPr lang="en-IN" dirty="0"/>
          </a:p>
          <a:p>
            <a:r>
              <a:rPr lang="en-IN" b="1" dirty="0"/>
              <a:t>Imminent labour or C/S </a:t>
            </a:r>
            <a:r>
              <a:rPr lang="en-IN" dirty="0"/>
              <a:t>- platelet count is to be kept above 50,000/l- if needed platelet transfusion just before procedure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09134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703512" y="990600"/>
            <a:ext cx="8712968" cy="48866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IN" alt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r>
              <a:rPr lang="en-IN" altLang="en-US" dirty="0">
                <a:latin typeface="Times New Roman" pitchFamily="18" charset="0"/>
                <a:cs typeface="Times New Roman" pitchFamily="18" charset="0"/>
              </a:rPr>
              <a:t>Conservative medical and obstetrical management is the treatment of choice.</a:t>
            </a:r>
          </a:p>
          <a:p>
            <a:pPr>
              <a:lnSpc>
                <a:spcPct val="110000"/>
              </a:lnSpc>
            </a:pPr>
            <a:r>
              <a:rPr lang="en-IN" altLang="en-US" dirty="0">
                <a:latin typeface="Times New Roman" pitchFamily="18" charset="0"/>
                <a:cs typeface="Times New Roman" pitchFamily="18" charset="0"/>
              </a:rPr>
              <a:t>Labour should be deferred as far as practicable, preferably till recovery from dengue.</a:t>
            </a:r>
          </a:p>
          <a:p>
            <a:pPr>
              <a:lnSpc>
                <a:spcPct val="110000"/>
              </a:lnSpc>
            </a:pPr>
            <a:r>
              <a:rPr lang="en-IN" altLang="en-US" dirty="0">
                <a:latin typeface="Times New Roman" pitchFamily="18" charset="0"/>
                <a:cs typeface="Times New Roman" pitchFamily="18" charset="0"/>
              </a:rPr>
              <a:t>Outcome seemed to correlate with the gestational age at which dengue infection was acquired. </a:t>
            </a:r>
          </a:p>
          <a:p>
            <a:pPr>
              <a:lnSpc>
                <a:spcPct val="110000"/>
              </a:lnSpc>
            </a:pPr>
            <a:r>
              <a:rPr lang="en-IN" altLang="en-US" dirty="0">
                <a:latin typeface="Times New Roman" pitchFamily="18" charset="0"/>
                <a:cs typeface="Times New Roman" pitchFamily="18" charset="0"/>
              </a:rPr>
              <a:t> Pregnancies complicated by dengue infection require close monitoring for potential maternal and foetal complications. </a:t>
            </a:r>
          </a:p>
          <a:p>
            <a:pPr>
              <a:lnSpc>
                <a:spcPct val="110000"/>
              </a:lnSpc>
            </a:pPr>
            <a:r>
              <a:rPr lang="en-IN" altLang="en-US" dirty="0">
                <a:latin typeface="Times New Roman" pitchFamily="18" charset="0"/>
                <a:cs typeface="Times New Roman" pitchFamily="18" charset="0"/>
              </a:rPr>
              <a:t>Timely referral to higher centres</a:t>
            </a: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512" y="381000"/>
            <a:ext cx="8712968" cy="83820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Ideal Approach </a:t>
            </a:r>
          </a:p>
        </p:txBody>
      </p:sp>
    </p:spTree>
    <p:extLst>
      <p:ext uri="{BB962C8B-B14F-4D97-AF65-F5344CB8AC3E}">
        <p14:creationId xmlns:p14="http://schemas.microsoft.com/office/powerpoint/2010/main" val="111706638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251F0-374C-0917-99A1-10B76503B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Another patient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0B999-CCF6-7B33-B682-38D694C3F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 patient had undergone PTCA with drug eluting stent 2 months ago. He is on dual antiplatelets.</a:t>
            </a:r>
          </a:p>
          <a:p>
            <a:r>
              <a:rPr lang="en-IN" dirty="0"/>
              <a:t>He has been diagnosed with dengue</a:t>
            </a:r>
          </a:p>
          <a:p>
            <a:r>
              <a:rPr lang="en-IN" dirty="0"/>
              <a:t>On 6</a:t>
            </a:r>
            <a:r>
              <a:rPr lang="en-IN" baseline="30000" dirty="0"/>
              <a:t>th</a:t>
            </a:r>
            <a:r>
              <a:rPr lang="en-IN" dirty="0"/>
              <a:t> day of illness, the platelet count is 45000/ µl of blood</a:t>
            </a:r>
          </a:p>
          <a:p>
            <a:r>
              <a:rPr lang="en-IN" dirty="0"/>
              <a:t>What are you going to do?</a:t>
            </a:r>
          </a:p>
        </p:txBody>
      </p:sp>
    </p:spTree>
    <p:extLst>
      <p:ext uri="{BB962C8B-B14F-4D97-AF65-F5344CB8AC3E}">
        <p14:creationId xmlns:p14="http://schemas.microsoft.com/office/powerpoint/2010/main" val="238333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5C712-D44C-C90E-F784-AAEBEDDC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+mn-lt"/>
              </a:rPr>
              <a:t>Thrombotic risk stratification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F3085-19B6-463C-1E17-93019F382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thrombotic risk  - among others, patients with recently implanted DES ⩽3months or BMS/angioplasty ⩽1 month, complex interventions (e.g. left main or bifurcation stenting) and use of multiple stents (especially if small stents and/or long stents). </a:t>
            </a:r>
          </a:p>
          <a:p>
            <a:endParaRPr lang="en-US" dirty="0"/>
          </a:p>
          <a:p>
            <a:r>
              <a:rPr lang="en-US" dirty="0"/>
              <a:t>Low thrombotic risk - among others, patients with implanted DES &gt;3 months or BMS/angioplasty &gt;1 month.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2470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10DC2-E7E1-0546-CFFC-9D87CB3D2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Antiplatelet management in post PCI patient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35CB962-EB80-96AF-71F1-5C01500641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506583" y="2403566"/>
            <a:ext cx="9292046" cy="304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2B0794A-4255-8543-6E12-505F30FAE20D}"/>
              </a:ext>
            </a:extLst>
          </p:cNvPr>
          <p:cNvSpPr txBox="1"/>
          <p:nvPr/>
        </p:nvSpPr>
        <p:spPr>
          <a:xfrm>
            <a:off x="731520" y="6151881"/>
            <a:ext cx="10622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 </a:t>
            </a:r>
            <a:r>
              <a:rPr lang="en-IN" sz="1400" b="1" dirty="0"/>
              <a:t>Aditya W, Yap J, </a:t>
            </a:r>
            <a:r>
              <a:rPr lang="en-IN" sz="1400" b="1" dirty="0" err="1"/>
              <a:t>Chlebicki</a:t>
            </a:r>
            <a:r>
              <a:rPr lang="en-IN" sz="1400" b="1" dirty="0"/>
              <a:t> P,  Chan C W H and Tan J W C. </a:t>
            </a:r>
            <a:r>
              <a:rPr lang="en-US" sz="1400" b="1" dirty="0"/>
              <a:t>Management of anti-thrombotic therapy in patients with recent percutaneous coronary intervention and acute dengue infection: A case series. Proceedings of Singapore Healthcare 2019, Vol. 28(4) 284–287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117782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D169D-7F73-4D75-4DA4-6169C5A9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Pediatric Case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7CF97-80F3-3B44-F05C-5BEA384DA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 years old, 25 kg, diagnosed patient of Beta thalassemia Major. Patient has fever D-4, pain abdomen, lethargy.</a:t>
            </a:r>
          </a:p>
          <a:p>
            <a:r>
              <a:rPr lang="en-US" dirty="0"/>
              <a:t> HR – 126/min, RR- 36/min, BP – 88/68 mmHg. </a:t>
            </a:r>
          </a:p>
          <a:p>
            <a:r>
              <a:rPr lang="en-US" dirty="0"/>
              <a:t>Dengue – </a:t>
            </a:r>
            <a:r>
              <a:rPr lang="en-US" dirty="0">
                <a:solidFill>
                  <a:srgbClr val="FF0000"/>
                </a:solidFill>
              </a:rPr>
              <a:t>Dengue Ns1 Positive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What will you do ?</a:t>
            </a:r>
          </a:p>
          <a:p>
            <a:r>
              <a:rPr lang="en-US" dirty="0">
                <a:solidFill>
                  <a:srgbClr val="FF0000"/>
                </a:solidFill>
              </a:rPr>
              <a:t>What are the challenges of management of severe dengue in thalassemia patients ?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926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668</Words>
  <Application>Microsoft Office PowerPoint</Application>
  <PresentationFormat>Widescreen</PresentationFormat>
  <Paragraphs>59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Times New Roman</vt:lpstr>
      <vt:lpstr>Office Theme</vt:lpstr>
      <vt:lpstr>Dengue with co-morbidities</vt:lpstr>
      <vt:lpstr>First patient</vt:lpstr>
      <vt:lpstr>Issues</vt:lpstr>
      <vt:lpstr>Issues contd.)</vt:lpstr>
      <vt:lpstr>Ideal Approach </vt:lpstr>
      <vt:lpstr>Another patient</vt:lpstr>
      <vt:lpstr>Thrombotic risk stratification</vt:lpstr>
      <vt:lpstr>Antiplatelet management in post PCI patient</vt:lpstr>
      <vt:lpstr>Pediatric Case </vt:lpstr>
      <vt:lpstr>Challenges </vt:lpstr>
      <vt:lpstr>PowerPoint Presentation</vt:lpstr>
      <vt:lpstr>To conclude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bibhuti saha</dc:creator>
  <cp:lastModifiedBy>bibhuti saha</cp:lastModifiedBy>
  <cp:revision>3</cp:revision>
  <dcterms:created xsi:type="dcterms:W3CDTF">2025-07-12T18:55:44Z</dcterms:created>
  <dcterms:modified xsi:type="dcterms:W3CDTF">2025-07-14T16:49:38Z</dcterms:modified>
</cp:coreProperties>
</file>