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73" r:id="rId3"/>
    <p:sldId id="305" r:id="rId4"/>
    <p:sldId id="417" r:id="rId5"/>
    <p:sldId id="319" r:id="rId6"/>
    <p:sldId id="333" r:id="rId7"/>
    <p:sldId id="320" r:id="rId8"/>
    <p:sldId id="323" r:id="rId9"/>
    <p:sldId id="327" r:id="rId10"/>
    <p:sldId id="283" r:id="rId11"/>
    <p:sldId id="418" r:id="rId12"/>
    <p:sldId id="287" r:id="rId13"/>
    <p:sldId id="344" r:id="rId14"/>
    <p:sldId id="294" r:id="rId15"/>
    <p:sldId id="295" r:id="rId16"/>
    <p:sldId id="296" r:id="rId17"/>
    <p:sldId id="297" r:id="rId18"/>
    <p:sldId id="266" r:id="rId19"/>
    <p:sldId id="416" r:id="rId20"/>
    <p:sldId id="41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9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8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Lucida Sans" panose="020B0602030504020204" pitchFamily="34" charset="0"/>
              </a:defRPr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Lucida Sans" panose="020B0602030504020204" pitchFamily="34" charset="0"/>
              </a:defRPr>
            </a:lvl1pPr>
          </a:lstStyle>
          <a:p>
            <a:fld id="{F3C7EC8F-608B-423B-A477-7E5DE8CDA7B0}" type="datetimeFigureOut">
              <a:rPr lang="en-IN" smtClean="0"/>
              <a:pPr/>
              <a:t>25-06-2025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Lucida Sans" panose="020B0602030504020204" pitchFamily="34" charset="0"/>
              </a:defRPr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Lucida Sans" panose="020B0602030504020204" pitchFamily="34" charset="0"/>
              </a:defRPr>
            </a:lvl1pPr>
          </a:lstStyle>
          <a:p>
            <a:fld id="{0BECBF2E-E011-4295-8CAA-B1B0B7C8118A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6838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Lucida Sans" panose="020B0602030504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Lucida Sans" panose="020B0602030504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Lucida Sans" panose="020B0602030504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Lucida Sans" panose="020B0602030504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Lucida Sans" panose="020B0602030504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1B6303-1B21-4B69-9B51-067382AEFA85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5918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24D7776E-94A0-CF07-0B74-03893BE889B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37FB15BA-A12B-5C02-86B8-F936D208A45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F17AA633-D836-EAB9-89F9-F367D85ADA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B0EC1CB-3CE0-4E69-932B-E4DDEF19F1C7}" type="slidenum">
              <a:rPr lang="en-US" altLang="en-US">
                <a:latin typeface="Calibri" panose="020F0502020204030204" pitchFamily="34" charset="0"/>
              </a:rPr>
              <a:pPr eaLnBrk="1" hangingPunct="1"/>
              <a:t>18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57C73-8C6D-D128-5C57-DA4EC4DBE2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729B32-64FD-CBAA-13A5-B02E4033F4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B42C8A-068C-8DFC-E7BE-89C6025A8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0BC06-112E-4026-82E9-4967CA674A95}" type="datetimeFigureOut">
              <a:rPr lang="en-IN" smtClean="0"/>
              <a:t>25-06-2025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F70DD6-BCDE-DAE8-409C-089E33C4F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6686B9-6D51-BDC8-5BEF-64BC76FD3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A5CA4-B86F-41E5-9F48-AC304530157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6838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63C12-DDD6-D7AE-2CCE-BF2F4A721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FCDC79-5913-8AD7-E620-9F23DC8849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F1608C-1A1E-C91D-7821-043077BBD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0BC06-112E-4026-82E9-4967CA674A95}" type="datetimeFigureOut">
              <a:rPr lang="en-IN" smtClean="0"/>
              <a:t>25-06-2025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60DFFD-D85C-7BCE-48A7-7DB0C2E6A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35C9D-AB7C-72F0-2AD4-D7E73DF76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A5CA4-B86F-41E5-9F48-AC304530157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04462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CD9010-F513-9F2B-B74A-A290BDE5A3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A53E2D-63FB-F9B5-80DB-6474F2A7A8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024441-99AD-7880-9CA7-5ACD11537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0BC06-112E-4026-82E9-4967CA674A95}" type="datetimeFigureOut">
              <a:rPr lang="en-IN" smtClean="0"/>
              <a:t>25-06-2025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71C05F-F2DE-471C-D462-443AAAD2F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DC96D-8263-256F-B205-7182C28FA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A5CA4-B86F-41E5-9F48-AC304530157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26611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4C757-5824-0A25-5814-1A26CF700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81E77-6917-BE63-20C8-B4B0E828D1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56E2D4-F2B7-18A8-EA2E-374F31EEC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0BC06-112E-4026-82E9-4967CA674A95}" type="datetimeFigureOut">
              <a:rPr lang="en-IN" smtClean="0"/>
              <a:t>25-06-2025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060182-C60F-DA87-56B5-32E74071B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5EA6D9-6F98-E3AC-CA52-D14304403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A5CA4-B86F-41E5-9F48-AC304530157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51560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12E12-0345-DC14-5F6C-E98ECE66C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8CB4B5-4446-A432-EF16-C0B457FD2F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C25353-4B3F-480C-1C17-67D2D5345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0BC06-112E-4026-82E9-4967CA674A95}" type="datetimeFigureOut">
              <a:rPr lang="en-IN" smtClean="0"/>
              <a:t>25-06-2025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84A0F-A81C-80D0-5A42-39024E27A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05B247-4980-C1CA-4E1A-9669510D1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A5CA4-B86F-41E5-9F48-AC304530157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73914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F9AAC-EAFA-AD55-70FF-F2E5E0B62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DBE386-6258-6F0F-2148-12A996B9C0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77E6ED-7FBC-8F62-7095-98ED10B44E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95B0FF-3403-03CB-017B-532B21ADA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0BC06-112E-4026-82E9-4967CA674A95}" type="datetimeFigureOut">
              <a:rPr lang="en-IN" smtClean="0"/>
              <a:t>25-06-2025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DEEBB9-B8F3-B8BA-2172-EEC46FE81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0AA5DD-AB8A-BEE7-C3C4-9ECBDCDD6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A5CA4-B86F-41E5-9F48-AC304530157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7747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6AD96-2C30-00BD-02E2-6A4680DD0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1B29A2-9B54-8DF1-3F7D-F23549AC95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A1C5F4-7B1B-DD6C-BE06-93C5B9A2CF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2EA1AD-7E47-9613-76B4-C3BC1D0A79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8746B4-F178-B567-0522-81A7AB56B3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A0366D-3E29-93CF-3583-9B3DC4E18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0BC06-112E-4026-82E9-4967CA674A95}" type="datetimeFigureOut">
              <a:rPr lang="en-IN" smtClean="0"/>
              <a:t>25-06-2025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0B780F-E3F5-A029-4EDD-9EDC963DB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200E67-D75C-9E39-6A9E-262C34F1C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A5CA4-B86F-41E5-9F48-AC304530157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86150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B76DE-A0B3-E07B-4F23-EE2BBAE67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927CF0-EC30-6D62-0E05-5A124EF1D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0BC06-112E-4026-82E9-4967CA674A95}" type="datetimeFigureOut">
              <a:rPr lang="en-IN" smtClean="0"/>
              <a:t>25-06-2025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650B0D-384B-AA1E-D27F-E452D4977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66C640-5607-BA8C-A469-2243417B9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A5CA4-B86F-41E5-9F48-AC304530157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45581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FD76AA-8A5F-5438-488A-FBDFABB08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0BC06-112E-4026-82E9-4967CA674A95}" type="datetimeFigureOut">
              <a:rPr lang="en-IN" smtClean="0"/>
              <a:t>25-06-2025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BEEB74-94BB-7E34-4C28-B5D9B668C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B4FAEC-335E-5A7B-FAB4-7B0046688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A5CA4-B86F-41E5-9F48-AC304530157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20514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E6947-A92A-C620-CCC5-E2259CDCC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EB5923-0830-1280-5DE8-47BBB53B2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D8C892-B281-8B43-CAC5-C0CFF8D5E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26BFB4-5A28-2AF3-75AC-2045B553A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0BC06-112E-4026-82E9-4967CA674A95}" type="datetimeFigureOut">
              <a:rPr lang="en-IN" smtClean="0"/>
              <a:t>25-06-2025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37FEE9-4219-92C0-3BC8-F45EFBC37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D7C17C-3B96-E4B1-CA98-CB85D1447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A5CA4-B86F-41E5-9F48-AC304530157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38249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30079-65A6-27E7-DF87-D6DD3BA06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C103B8-50C8-5390-C63D-5B2718AD8C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2FFDC6-883A-E134-70BF-D6E661DDB9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7E51D5-A71C-8463-1D8E-5AD5311E8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0BC06-112E-4026-82E9-4967CA674A95}" type="datetimeFigureOut">
              <a:rPr lang="en-IN" smtClean="0"/>
              <a:t>25-06-2025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A6281B-B1B0-31A1-6DB3-7BE382E22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3E08C8-542C-3887-7B0A-668BF7FEC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A5CA4-B86F-41E5-9F48-AC304530157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9442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E8B487-25B3-62C7-788A-9C82CEF6F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24BD77-F506-485E-75D3-AC9F7E45D7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74FD39-F26B-7485-1109-39F4E405B3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0BC06-112E-4026-82E9-4967CA674A95}" type="datetimeFigureOut">
              <a:rPr lang="en-IN" smtClean="0"/>
              <a:pPr/>
              <a:t>25-06-2025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E41A4E-5F23-E285-37A2-AA3601E6BC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29125A-72A4-65C5-FD0E-80684E628E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A5CA4-B86F-41E5-9F48-AC3045301571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95421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harmeasy.in/blog/home-remedies-for-mosquito-bites-and-mosquito-control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959A8-7A15-BBD6-6CEC-DFA1EC82DA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09849"/>
            <a:ext cx="9144000" cy="900113"/>
          </a:xfrm>
        </p:spPr>
        <p:txBody>
          <a:bodyPr>
            <a:normAutofit fontScale="90000"/>
          </a:bodyPr>
          <a:lstStyle/>
          <a:p>
            <a:r>
              <a:rPr lang="en-IN" dirty="0">
                <a:latin typeface="Lucida Sans" panose="020B0602030504020204" pitchFamily="34" charset="0"/>
              </a:rPr>
              <a:t>Scrub typhus</a:t>
            </a:r>
          </a:p>
        </p:txBody>
      </p:sp>
    </p:spTree>
    <p:extLst>
      <p:ext uri="{BB962C8B-B14F-4D97-AF65-F5344CB8AC3E}">
        <p14:creationId xmlns:p14="http://schemas.microsoft.com/office/powerpoint/2010/main" val="1353020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38175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Lucida Sans" panose="020B0602030504020204" pitchFamily="34" charset="0"/>
              </a:rPr>
              <a:t>Whom to test for Scrub Typhus?</a:t>
            </a:r>
            <a:endParaRPr lang="en-IN" sz="3200" dirty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F402E1-AE0C-EA21-0A7E-795A3AD23A5D}"/>
              </a:ext>
            </a:extLst>
          </p:cNvPr>
          <p:cNvSpPr txBox="1"/>
          <p:nvPr/>
        </p:nvSpPr>
        <p:spPr>
          <a:xfrm>
            <a:off x="266700" y="759626"/>
            <a:ext cx="11487150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Lucida Sans" panose="020B0602030504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Acute Febrile Illness patients may be advised test for scrub typhus in our system, if they meet the following criteria:</a:t>
            </a:r>
            <a:endParaRPr lang="en-IN" sz="2400" dirty="0">
              <a:effectLst/>
              <a:latin typeface="Lucida Sans" panose="020B0602030504020204" pitchFamily="34" charset="0"/>
              <a:ea typeface="Candara" panose="020E0502030303020204" pitchFamily="34" charset="0"/>
              <a:cs typeface="Candara" panose="020E0502030303020204" pitchFamily="34" charset="0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+mj-lt"/>
              <a:buAutoNum type="romanUcPeriod"/>
              <a:tabLst>
                <a:tab pos="266700" algn="l"/>
              </a:tabLst>
            </a:pPr>
            <a:r>
              <a:rPr lang="en-US" sz="2400" u="none" strike="noStrike" spc="0" dirty="0">
                <a:solidFill>
                  <a:srgbClr val="000000"/>
                </a:solidFill>
                <a:effectLst/>
                <a:latin typeface="Lucida Sans" panose="020B0602030504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There is no localizing sign to diagnose diseases like UTI, RTI etc.</a:t>
            </a:r>
            <a:endParaRPr lang="en-IN" sz="2400" u="none" strike="noStrike" spc="0" dirty="0">
              <a:effectLst/>
              <a:latin typeface="Lucida Sans" panose="020B0602030504020204" pitchFamily="34" charset="0"/>
              <a:ea typeface="Candara" panose="020E0502030303020204" pitchFamily="34" charset="0"/>
              <a:cs typeface="Candara" panose="020E0502030303020204" pitchFamily="34" charset="0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+mj-lt"/>
              <a:buAutoNum type="romanUcPeriod"/>
              <a:tabLst>
                <a:tab pos="314325" algn="l"/>
              </a:tabLst>
            </a:pPr>
            <a:r>
              <a:rPr lang="en-US" sz="2400" u="none" strike="noStrike" spc="0" dirty="0">
                <a:solidFill>
                  <a:srgbClr val="000000"/>
                </a:solidFill>
                <a:effectLst/>
                <a:latin typeface="Lucida Sans" panose="020B0602030504020204" pitchFamily="34" charset="0"/>
                <a:ea typeface="Candara" panose="020E0502030303020204" pitchFamily="34" charset="0"/>
                <a:cs typeface="Candara" panose="020E0502030303020204" pitchFamily="34" charset="0"/>
              </a:rPr>
              <a:t>Before sending sample for test of scrub typhus, other common causes of acute fever – including malaria, dengue and enteric fever have been excluded,</a:t>
            </a:r>
            <a:endParaRPr lang="en-IN" sz="2400" u="none" strike="noStrike" spc="0" dirty="0">
              <a:effectLst/>
              <a:latin typeface="Lucida Sans" panose="020B0602030504020204" pitchFamily="34" charset="0"/>
              <a:ea typeface="Candara" panose="020E0502030303020204" pitchFamily="34" charset="0"/>
              <a:cs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205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CD85641-ADA7-754B-6949-101CFC29AF68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Lucida Sans" panose="020B0602030504020204" pitchFamily="34" charset="0"/>
              </a:rPr>
              <a:t>Scrub Typhus Testing SSHL </a:t>
            </a:r>
            <a:endParaRPr lang="en-IN" sz="3200" dirty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D8BD968-21D0-035C-2EB1-A63B205166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688495"/>
              </p:ext>
            </p:extLst>
          </p:nvPr>
        </p:nvGraphicFramePr>
        <p:xfrm>
          <a:off x="983290" y="626625"/>
          <a:ext cx="4665036" cy="6080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6780">
                  <a:extLst>
                    <a:ext uri="{9D8B030D-6E8A-4147-A177-3AD203B41FA5}">
                      <a16:colId xmlns:a16="http://schemas.microsoft.com/office/drawing/2014/main" val="3307824971"/>
                    </a:ext>
                  </a:extLst>
                </a:gridCol>
                <a:gridCol w="3688256">
                  <a:extLst>
                    <a:ext uri="{9D8B030D-6E8A-4147-A177-3AD203B41FA5}">
                      <a16:colId xmlns:a16="http://schemas.microsoft.com/office/drawing/2014/main" val="2254145023"/>
                    </a:ext>
                  </a:extLst>
                </a:gridCol>
              </a:tblGrid>
              <a:tr h="24323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effectLst/>
                          <a:latin typeface="Lucida Sans" panose="020B0602030504020204" pitchFamily="34" charset="0"/>
                        </a:rPr>
                        <a:t>SL. No.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Lucida Sans" panose="020B0602030504020204" pitchFamily="34" charset="0"/>
                        </a:rPr>
                        <a:t>Name of the Unit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62572108"/>
                  </a:ext>
                </a:extLst>
              </a:tr>
              <a:tr h="24323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  <a:latin typeface="Lucida Sans" panose="020B0602030504020204" pitchFamily="34" charset="0"/>
                        </a:rPr>
                        <a:t>1</a:t>
                      </a:r>
                      <a:endParaRPr lang="en-IN" sz="1400" b="1" i="0" u="none" strike="noStrike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u="none" strike="noStrike" dirty="0" err="1">
                          <a:effectLst/>
                          <a:latin typeface="Lucida Sans" panose="020B0602030504020204" pitchFamily="34" charset="0"/>
                        </a:rPr>
                        <a:t>Alipurduar</a:t>
                      </a:r>
                      <a:r>
                        <a:rPr lang="en-IN" sz="1400" u="none" strike="noStrike" dirty="0">
                          <a:effectLst/>
                          <a:latin typeface="Lucida Sans" panose="020B0602030504020204" pitchFamily="34" charset="0"/>
                        </a:rPr>
                        <a:t> DH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17572963"/>
                  </a:ext>
                </a:extLst>
              </a:tr>
              <a:tr h="24323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  <a:latin typeface="Lucida Sans" panose="020B0602030504020204" pitchFamily="34" charset="0"/>
                        </a:rPr>
                        <a:t>2</a:t>
                      </a:r>
                      <a:endParaRPr lang="en-IN" sz="1400" b="1" i="0" u="none" strike="noStrike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u="none" strike="noStrike" dirty="0" err="1">
                          <a:effectLst/>
                          <a:latin typeface="Lucida Sans" panose="020B0602030504020204" pitchFamily="34" charset="0"/>
                        </a:rPr>
                        <a:t>Falakata</a:t>
                      </a:r>
                      <a:r>
                        <a:rPr lang="en-IN" sz="1400" u="none" strike="noStrike" dirty="0">
                          <a:effectLst/>
                          <a:latin typeface="Lucida Sans" panose="020B0602030504020204" pitchFamily="34" charset="0"/>
                        </a:rPr>
                        <a:t> SSH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76932253"/>
                  </a:ext>
                </a:extLst>
              </a:tr>
              <a:tr h="24323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  <a:latin typeface="Lucida Sans" panose="020B0602030504020204" pitchFamily="34" charset="0"/>
                        </a:rPr>
                        <a:t>3</a:t>
                      </a:r>
                      <a:endParaRPr lang="en-IN" sz="1400" b="1" i="0" u="none" strike="noStrike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IN" sz="1400" u="none" strike="noStrike" dirty="0" err="1">
                          <a:effectLst/>
                          <a:latin typeface="Lucida Sans" panose="020B0602030504020204" pitchFamily="34" charset="0"/>
                        </a:rPr>
                        <a:t>Coochbehar</a:t>
                      </a:r>
                      <a:r>
                        <a:rPr lang="en-IN" sz="1400" u="none" strike="noStrike" dirty="0">
                          <a:effectLst/>
                          <a:latin typeface="Lucida Sans" panose="020B0602030504020204" pitchFamily="34" charset="0"/>
                        </a:rPr>
                        <a:t> GMCH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61696613"/>
                  </a:ext>
                </a:extLst>
              </a:tr>
              <a:tr h="24323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  <a:latin typeface="Lucida Sans" panose="020B0602030504020204" pitchFamily="34" charset="0"/>
                        </a:rPr>
                        <a:t>4</a:t>
                      </a:r>
                      <a:endParaRPr lang="en-IN" sz="1400" b="1" i="0" u="none" strike="noStrike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u="none" strike="noStrike" dirty="0" err="1">
                          <a:effectLst/>
                          <a:latin typeface="Lucida Sans" panose="020B0602030504020204" pitchFamily="34" charset="0"/>
                        </a:rPr>
                        <a:t>Tufanganj</a:t>
                      </a:r>
                      <a:r>
                        <a:rPr lang="en-IN" sz="1400" u="none" strike="noStrike" dirty="0">
                          <a:effectLst/>
                          <a:latin typeface="Lucida Sans" panose="020B0602030504020204" pitchFamily="34" charset="0"/>
                        </a:rPr>
                        <a:t> SDH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48786178"/>
                  </a:ext>
                </a:extLst>
              </a:tr>
              <a:tr h="24323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  <a:latin typeface="Lucida Sans" panose="020B0602030504020204" pitchFamily="34" charset="0"/>
                        </a:rPr>
                        <a:t>5</a:t>
                      </a:r>
                      <a:endParaRPr lang="en-IN" sz="1400" b="1" i="0" u="none" strike="noStrike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u="none" strike="noStrike" dirty="0" err="1">
                          <a:effectLst/>
                          <a:latin typeface="Lucida Sans" panose="020B0602030504020204" pitchFamily="34" charset="0"/>
                        </a:rPr>
                        <a:t>Mathabhanga</a:t>
                      </a:r>
                      <a:r>
                        <a:rPr lang="en-IN" sz="1400" u="none" strike="noStrike" dirty="0">
                          <a:effectLst/>
                          <a:latin typeface="Lucida Sans" panose="020B0602030504020204" pitchFamily="34" charset="0"/>
                        </a:rPr>
                        <a:t> SDH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54696209"/>
                  </a:ext>
                </a:extLst>
              </a:tr>
              <a:tr h="24323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  <a:latin typeface="Lucida Sans" panose="020B0602030504020204" pitchFamily="34" charset="0"/>
                        </a:rPr>
                        <a:t>6</a:t>
                      </a:r>
                      <a:endParaRPr lang="en-IN" sz="1400" b="1" i="0" u="none" strike="noStrike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IN" sz="1400" u="none" strike="noStrike" dirty="0">
                          <a:effectLst/>
                          <a:latin typeface="Lucida Sans" panose="020B0602030504020204" pitchFamily="34" charset="0"/>
                        </a:rPr>
                        <a:t>Jalpaiguri GMCH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795579346"/>
                  </a:ext>
                </a:extLst>
              </a:tr>
              <a:tr h="24323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  <a:latin typeface="Lucida Sans" panose="020B0602030504020204" pitchFamily="34" charset="0"/>
                        </a:rPr>
                        <a:t>7</a:t>
                      </a:r>
                      <a:endParaRPr lang="en-IN" sz="1400" b="1" i="0" u="none" strike="noStrike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North Bengal MCH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920807277"/>
                  </a:ext>
                </a:extLst>
              </a:tr>
              <a:tr h="24323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  <a:latin typeface="Lucida Sans" panose="020B0602030504020204" pitchFamily="34" charset="0"/>
                        </a:rPr>
                        <a:t>8</a:t>
                      </a:r>
                      <a:endParaRPr lang="en-IN" sz="1400" b="1" i="0" u="none" strike="noStrike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400" u="none" strike="noStrike" dirty="0">
                          <a:effectLst/>
                          <a:latin typeface="Lucida Sans" panose="020B0602030504020204" pitchFamily="34" charset="0"/>
                        </a:rPr>
                        <a:t>Darjeeling DH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356913562"/>
                  </a:ext>
                </a:extLst>
              </a:tr>
              <a:tr h="24323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  <a:latin typeface="Lucida Sans" panose="020B0602030504020204" pitchFamily="34" charset="0"/>
                        </a:rPr>
                        <a:t>9</a:t>
                      </a:r>
                      <a:endParaRPr lang="en-IN" sz="1400" b="1" i="0" u="none" strike="noStrike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u="none" strike="noStrike" dirty="0" err="1">
                          <a:effectLst/>
                          <a:latin typeface="Lucida Sans" panose="020B0602030504020204" pitchFamily="34" charset="0"/>
                        </a:rPr>
                        <a:t>Kurseong</a:t>
                      </a:r>
                      <a:r>
                        <a:rPr lang="en-IN" sz="1400" u="none" strike="noStrike" dirty="0">
                          <a:effectLst/>
                          <a:latin typeface="Lucida Sans" panose="020B0602030504020204" pitchFamily="34" charset="0"/>
                        </a:rPr>
                        <a:t> SDH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29340554"/>
                  </a:ext>
                </a:extLst>
              </a:tr>
              <a:tr h="24323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  <a:latin typeface="Lucida Sans" panose="020B0602030504020204" pitchFamily="34" charset="0"/>
                        </a:rPr>
                        <a:t>10</a:t>
                      </a:r>
                      <a:endParaRPr lang="en-IN" sz="1400" b="1" i="0" u="none" strike="noStrike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IN" sz="1400" u="none" strike="noStrike" dirty="0" err="1">
                          <a:effectLst/>
                          <a:latin typeface="Lucida Sans" panose="020B0602030504020204" pitchFamily="34" charset="0"/>
                        </a:rPr>
                        <a:t>Raiganj</a:t>
                      </a:r>
                      <a:r>
                        <a:rPr lang="en-IN" sz="1400" u="none" strike="noStrike" dirty="0">
                          <a:effectLst/>
                          <a:latin typeface="Lucida Sans" panose="020B0602030504020204" pitchFamily="34" charset="0"/>
                        </a:rPr>
                        <a:t> GMCH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821061605"/>
                  </a:ext>
                </a:extLst>
              </a:tr>
              <a:tr h="24323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  <a:latin typeface="Lucida Sans" panose="020B0602030504020204" pitchFamily="34" charset="0"/>
                        </a:rPr>
                        <a:t>11</a:t>
                      </a:r>
                      <a:endParaRPr lang="en-IN" sz="1400" b="1" i="0" u="none" strike="noStrike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u="none" strike="noStrike" dirty="0" err="1">
                          <a:effectLst/>
                          <a:latin typeface="Lucida Sans" panose="020B0602030504020204" pitchFamily="34" charset="0"/>
                        </a:rPr>
                        <a:t>Islampur</a:t>
                      </a:r>
                      <a:r>
                        <a:rPr lang="en-IN" sz="1400" u="none" strike="noStrike" dirty="0">
                          <a:effectLst/>
                          <a:latin typeface="Lucida Sans" panose="020B0602030504020204" pitchFamily="34" charset="0"/>
                        </a:rPr>
                        <a:t> SDH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56485163"/>
                  </a:ext>
                </a:extLst>
              </a:tr>
              <a:tr h="24323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effectLst/>
                          <a:latin typeface="Lucida Sans" panose="020B0602030504020204" pitchFamily="34" charset="0"/>
                        </a:rPr>
                        <a:t>12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Balurghat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 DG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51843318"/>
                  </a:ext>
                </a:extLst>
              </a:tr>
              <a:tr h="24323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effectLst/>
                          <a:latin typeface="Lucida Sans" panose="020B0602030504020204" pitchFamily="34" charset="0"/>
                        </a:rPr>
                        <a:t>13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u="none" strike="noStrike" dirty="0" err="1">
                          <a:effectLst/>
                          <a:latin typeface="Lucida Sans" panose="020B0602030504020204" pitchFamily="34" charset="0"/>
                        </a:rPr>
                        <a:t>Gangarampur</a:t>
                      </a:r>
                      <a:r>
                        <a:rPr lang="en-IN" sz="1400" u="none" strike="noStrike" dirty="0">
                          <a:effectLst/>
                          <a:latin typeface="Lucida Sans" panose="020B0602030504020204" pitchFamily="34" charset="0"/>
                        </a:rPr>
                        <a:t> SDH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88188078"/>
                  </a:ext>
                </a:extLst>
              </a:tr>
              <a:tr h="24323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effectLst/>
                          <a:latin typeface="Lucida Sans" panose="020B0602030504020204" pitchFamily="34" charset="0"/>
                        </a:rPr>
                        <a:t>14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IN" sz="1400" u="none" strike="noStrike" dirty="0">
                          <a:effectLst/>
                          <a:latin typeface="Lucida Sans" panose="020B0602030504020204" pitchFamily="34" charset="0"/>
                        </a:rPr>
                        <a:t>Malda MCH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498034537"/>
                  </a:ext>
                </a:extLst>
              </a:tr>
              <a:tr h="24323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effectLst/>
                          <a:latin typeface="Lucida Sans" panose="020B0602030504020204" pitchFamily="34" charset="0"/>
                        </a:rPr>
                        <a:t>15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IN" sz="1400" u="none" strike="noStrike" dirty="0" err="1">
                          <a:effectLst/>
                          <a:latin typeface="Lucida Sans" panose="020B0602030504020204" pitchFamily="34" charset="0"/>
                        </a:rPr>
                        <a:t>Murshidab</a:t>
                      </a:r>
                      <a:r>
                        <a:rPr lang="en-IN" sz="1400" u="none" strike="noStrike" dirty="0">
                          <a:effectLst/>
                          <a:latin typeface="Lucida Sans" panose="020B0602030504020204" pitchFamily="34" charset="0"/>
                        </a:rPr>
                        <a:t> ad MCH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902023421"/>
                  </a:ext>
                </a:extLst>
              </a:tr>
              <a:tr h="24323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effectLst/>
                          <a:latin typeface="Lucida Sans" panose="020B0602030504020204" pitchFamily="34" charset="0"/>
                        </a:rPr>
                        <a:t>16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400" u="none" strike="noStrike" dirty="0" err="1">
                          <a:effectLst/>
                          <a:latin typeface="Lucida Sans" panose="020B0602030504020204" pitchFamily="34" charset="0"/>
                        </a:rPr>
                        <a:t>Krishnanagar</a:t>
                      </a:r>
                      <a:r>
                        <a:rPr lang="en-IN" sz="1400" u="none" strike="noStrike" dirty="0">
                          <a:effectLst/>
                          <a:latin typeface="Lucida Sans" panose="020B0602030504020204" pitchFamily="34" charset="0"/>
                        </a:rPr>
                        <a:t> DH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587294126"/>
                  </a:ext>
                </a:extLst>
              </a:tr>
              <a:tr h="24323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effectLst/>
                          <a:latin typeface="Lucida Sans" panose="020B0602030504020204" pitchFamily="34" charset="0"/>
                        </a:rPr>
                        <a:t>17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400" u="none" strike="noStrike" dirty="0" err="1">
                          <a:effectLst/>
                          <a:latin typeface="Lucida Sans" panose="020B0602030504020204" pitchFamily="34" charset="0"/>
                        </a:rPr>
                        <a:t>CoM&amp;JNM</a:t>
                      </a:r>
                      <a:r>
                        <a:rPr lang="en-IN" sz="1400" u="none" strike="noStrike" dirty="0">
                          <a:effectLst/>
                          <a:latin typeface="Lucida Sans" panose="020B0602030504020204" pitchFamily="34" charset="0"/>
                        </a:rPr>
                        <a:t>, Kalyani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107436158"/>
                  </a:ext>
                </a:extLst>
              </a:tr>
              <a:tr h="24323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effectLst/>
                          <a:latin typeface="Lucida Sans" panose="020B0602030504020204" pitchFamily="34" charset="0"/>
                        </a:rPr>
                        <a:t>18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IN" sz="1400" u="none" strike="noStrike" dirty="0">
                          <a:effectLst/>
                          <a:latin typeface="Lucida Sans" panose="020B0602030504020204" pitchFamily="34" charset="0"/>
                        </a:rPr>
                        <a:t>Barasat GMCH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285510962"/>
                  </a:ext>
                </a:extLst>
              </a:tr>
              <a:tr h="24323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effectLst/>
                          <a:latin typeface="Lucida Sans" panose="020B0602030504020204" pitchFamily="34" charset="0"/>
                        </a:rPr>
                        <a:t>19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400" u="none" strike="noStrike" dirty="0" err="1">
                          <a:effectLst/>
                          <a:latin typeface="Lucida Sans" panose="020B0602030504020204" pitchFamily="34" charset="0"/>
                        </a:rPr>
                        <a:t>Basirhat</a:t>
                      </a:r>
                      <a:r>
                        <a:rPr lang="en-IN" sz="1400" u="none" strike="noStrike" dirty="0">
                          <a:effectLst/>
                          <a:latin typeface="Lucida Sans" panose="020B0602030504020204" pitchFamily="34" charset="0"/>
                        </a:rPr>
                        <a:t> DH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77302333"/>
                  </a:ext>
                </a:extLst>
              </a:tr>
              <a:tr h="24323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effectLst/>
                          <a:latin typeface="Lucida Sans" panose="020B0602030504020204" pitchFamily="34" charset="0"/>
                        </a:rPr>
                        <a:t>20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IN" sz="1400" u="none" strike="noStrike" dirty="0" err="1">
                          <a:effectLst/>
                          <a:latin typeface="Lucida Sans" panose="020B0602030504020204" pitchFamily="34" charset="0"/>
                        </a:rPr>
                        <a:t>CoM&amp;SD</a:t>
                      </a:r>
                      <a:r>
                        <a:rPr lang="en-IN" sz="1400" u="none" strike="noStrike" dirty="0">
                          <a:effectLst/>
                          <a:latin typeface="Lucida Sans" panose="020B0602030504020204" pitchFamily="34" charset="0"/>
                        </a:rPr>
                        <a:t> MCH 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977323206"/>
                  </a:ext>
                </a:extLst>
              </a:tr>
              <a:tr h="24323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effectLst/>
                          <a:latin typeface="Lucida Sans" panose="020B0602030504020204" pitchFamily="34" charset="0"/>
                        </a:rPr>
                        <a:t>21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SSKM &amp; IPGMER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64091663"/>
                  </a:ext>
                </a:extLst>
              </a:tr>
              <a:tr h="24323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22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u="none" strike="noStrike" dirty="0" err="1">
                          <a:effectLst/>
                          <a:latin typeface="Lucida Sans" panose="020B0602030504020204" pitchFamily="34" charset="0"/>
                        </a:rPr>
                        <a:t>R.G.Kar</a:t>
                      </a:r>
                      <a:r>
                        <a:rPr lang="en-IN" sz="1400" u="none" strike="noStrike" dirty="0">
                          <a:effectLst/>
                          <a:latin typeface="Lucida Sans" panose="020B0602030504020204" pitchFamily="34" charset="0"/>
                        </a:rPr>
                        <a:t> MCH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75956396"/>
                  </a:ext>
                </a:extLst>
              </a:tr>
              <a:tr h="24323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23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400" u="none" strike="noStrike" dirty="0">
                          <a:effectLst/>
                          <a:latin typeface="Lucida Sans" panose="020B0602030504020204" pitchFamily="34" charset="0"/>
                        </a:rPr>
                        <a:t>MCH Kolkata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955980392"/>
                  </a:ext>
                </a:extLst>
              </a:tr>
              <a:tr h="24323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24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IN" sz="1400" u="none" strike="noStrike" dirty="0" err="1">
                          <a:effectLst/>
                          <a:latin typeface="Lucida Sans" panose="020B0602030504020204" pitchFamily="34" charset="0"/>
                        </a:rPr>
                        <a:t>Dr.B.C</a:t>
                      </a:r>
                      <a:r>
                        <a:rPr lang="en-IN" sz="1400" u="none" strike="noStrike" dirty="0">
                          <a:effectLst/>
                          <a:latin typeface="Lucida Sans" panose="020B0602030504020204" pitchFamily="34" charset="0"/>
                        </a:rPr>
                        <a:t>. Roy PGIPS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979692025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FD0DB97-8D7E-35DA-1FA1-512F8B260A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0669025"/>
              </p:ext>
            </p:extLst>
          </p:nvPr>
        </p:nvGraphicFramePr>
        <p:xfrm>
          <a:off x="6706562" y="635372"/>
          <a:ext cx="4568825" cy="6080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6635">
                  <a:extLst>
                    <a:ext uri="{9D8B030D-6E8A-4147-A177-3AD203B41FA5}">
                      <a16:colId xmlns:a16="http://schemas.microsoft.com/office/drawing/2014/main" val="3307824971"/>
                    </a:ext>
                  </a:extLst>
                </a:gridCol>
                <a:gridCol w="3612190">
                  <a:extLst>
                    <a:ext uri="{9D8B030D-6E8A-4147-A177-3AD203B41FA5}">
                      <a16:colId xmlns:a16="http://schemas.microsoft.com/office/drawing/2014/main" val="2254145023"/>
                    </a:ext>
                  </a:extLst>
                </a:gridCol>
              </a:tblGrid>
              <a:tr h="21277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u="none" strike="noStrike" dirty="0">
                          <a:effectLst/>
                          <a:latin typeface="Lucida Sans" panose="020B0602030504020204" pitchFamily="34" charset="0"/>
                        </a:rPr>
                        <a:t>SL. No.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u="none" strike="noStrike" dirty="0">
                          <a:effectLst/>
                          <a:latin typeface="Lucida Sans" panose="020B0602030504020204" pitchFamily="34" charset="0"/>
                        </a:rPr>
                        <a:t>Name of the Unit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62572108"/>
                  </a:ext>
                </a:extLst>
              </a:tr>
              <a:tr h="21277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NRS MCH &amp; Buffer Stock 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917572963"/>
                  </a:ext>
                </a:extLst>
              </a:tr>
              <a:tr h="21277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Calcutta National MCH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276932253"/>
                  </a:ext>
                </a:extLst>
              </a:tr>
              <a:tr h="21277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ID&amp; BG Hospital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61696613"/>
                  </a:ext>
                </a:extLst>
              </a:tr>
              <a:tr h="21277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School of Tropical Medicine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41892146"/>
                  </a:ext>
                </a:extLst>
              </a:tr>
              <a:tr h="21277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M.R. </a:t>
                      </a:r>
                      <a:r>
                        <a:rPr lang="en-IN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Bangur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 DH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48786178"/>
                  </a:ext>
                </a:extLst>
              </a:tr>
              <a:tr h="21277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Baruipur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 SDH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54696209"/>
                  </a:ext>
                </a:extLst>
              </a:tr>
              <a:tr h="21277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Diamond Harbour GMCH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795579346"/>
                  </a:ext>
                </a:extLst>
              </a:tr>
              <a:tr h="21277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Canning SDH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20807277"/>
                  </a:ext>
                </a:extLst>
              </a:tr>
              <a:tr h="21277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Rampurhat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 GMCH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356913562"/>
                  </a:ext>
                </a:extLst>
              </a:tr>
              <a:tr h="21277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Suri DH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929340554"/>
                  </a:ext>
                </a:extLst>
              </a:tr>
              <a:tr h="21277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Bolpur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 SDH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821061605"/>
                  </a:ext>
                </a:extLst>
              </a:tr>
              <a:tr h="21277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Bardhaman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 MCH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614604556"/>
                  </a:ext>
                </a:extLst>
              </a:tr>
              <a:tr h="21277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Asansol DH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456485163"/>
                  </a:ext>
                </a:extLst>
              </a:tr>
              <a:tr h="21277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Bankura </a:t>
                      </a:r>
                      <a:r>
                        <a:rPr lang="en-IN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Sammilani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 MCH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788188078"/>
                  </a:ext>
                </a:extLst>
              </a:tr>
              <a:tr h="21277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Bishnupur DH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98034537"/>
                  </a:ext>
                </a:extLst>
              </a:tr>
              <a:tr h="21277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Medinipur MCH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902023421"/>
                  </a:ext>
                </a:extLst>
              </a:tr>
              <a:tr h="21277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IN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Tamralipta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 GMCH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587294126"/>
                  </a:ext>
                </a:extLst>
              </a:tr>
              <a:tr h="21277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Nandigram DH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07436158"/>
                  </a:ext>
                </a:extLst>
              </a:tr>
              <a:tr h="21277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43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Contai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 SDH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285510962"/>
                  </a:ext>
                </a:extLst>
              </a:tr>
              <a:tr h="21277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44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Purulia GMCH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77302333"/>
                  </a:ext>
                </a:extLst>
              </a:tr>
              <a:tr h="21277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45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Imambara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 DH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977323206"/>
                  </a:ext>
                </a:extLst>
              </a:tr>
              <a:tr h="21277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46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Prafulla Chandra Roy GMCH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675956396"/>
                  </a:ext>
                </a:extLst>
              </a:tr>
              <a:tr h="21277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47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Howrah DH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9559803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8598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47700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IN" sz="3200" dirty="0">
                <a:solidFill>
                  <a:schemeClr val="bg1"/>
                </a:solidFill>
                <a:latin typeface="Lucida Sans" panose="020B0602030504020204" pitchFamily="34" charset="0"/>
              </a:rPr>
              <a:t>Diagnosis of Scrub typhus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225" y="947038"/>
            <a:ext cx="10515600" cy="27827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IN" b="1" i="1" dirty="0"/>
              <a:t>Weil-Felix test: </a:t>
            </a:r>
          </a:p>
          <a:p>
            <a:pPr marL="542925" indent="-276225"/>
            <a:r>
              <a:rPr lang="en-IN" dirty="0"/>
              <a:t>Demonstrates agglutinins to </a:t>
            </a:r>
            <a:r>
              <a:rPr lang="en-IN" i="1" dirty="0"/>
              <a:t>Proteus </a:t>
            </a:r>
            <a:r>
              <a:rPr lang="en-IN" i="1" dirty="0" err="1"/>
              <a:t>vulgaris</a:t>
            </a:r>
            <a:r>
              <a:rPr lang="en-IN" i="1" dirty="0"/>
              <a:t> strain OX19, OX2 and Proteus mirabilis </a:t>
            </a:r>
            <a:r>
              <a:rPr lang="en-IN" dirty="0"/>
              <a:t>OXK.</a:t>
            </a:r>
          </a:p>
          <a:p>
            <a:pPr marL="542925" indent="-276225"/>
            <a:r>
              <a:rPr lang="en-IN" dirty="0"/>
              <a:t>Lacks high sensitivity and specificity </a:t>
            </a:r>
          </a:p>
          <a:p>
            <a:pPr marL="542925" indent="-276225"/>
            <a:r>
              <a:rPr lang="en-IN" dirty="0"/>
              <a:t>Still useful and inexpensive diagnostic tool. </a:t>
            </a:r>
          </a:p>
          <a:p>
            <a:pPr marL="542925" indent="-276225"/>
            <a:r>
              <a:rPr lang="en-IN" dirty="0"/>
              <a:t>Only after 5-7 days of onset of fever. </a:t>
            </a:r>
          </a:p>
          <a:p>
            <a:pPr marL="542925" indent="-276225"/>
            <a:r>
              <a:rPr lang="en-IN" dirty="0"/>
              <a:t>Titre of 1:80 -possible infection.</a:t>
            </a:r>
            <a:endParaRPr lang="en-IN" i="1" dirty="0"/>
          </a:p>
          <a:p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FF8518-EEAA-600E-139A-143B9C0BF38F}"/>
              </a:ext>
            </a:extLst>
          </p:cNvPr>
          <p:cNvSpPr txBox="1"/>
          <p:nvPr/>
        </p:nvSpPr>
        <p:spPr>
          <a:xfrm>
            <a:off x="657225" y="4029075"/>
            <a:ext cx="100494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i="1" dirty="0">
                <a:solidFill>
                  <a:srgbClr val="FF0000"/>
                </a:solidFill>
                <a:latin typeface="Lucida Sans" panose="020B0602030504020204" pitchFamily="34" charset="0"/>
              </a:rPr>
              <a:t>IgM</a:t>
            </a:r>
            <a:r>
              <a:rPr lang="en-IN" sz="2400" b="1" i="1" dirty="0">
                <a:latin typeface="Lucida Sans" panose="020B0602030504020204" pitchFamily="34" charset="0"/>
              </a:rPr>
              <a:t> and IgG ELISA: Significant IgM antibody </a:t>
            </a:r>
            <a:r>
              <a:rPr lang="en-IN" sz="2400" b="1" dirty="0">
                <a:latin typeface="Lucida Sans" panose="020B0602030504020204" pitchFamily="34" charset="0"/>
              </a:rPr>
              <a:t>titre is observed at the end of 1</a:t>
            </a:r>
            <a:r>
              <a:rPr lang="en-IN" sz="2400" b="1" baseline="30000" dirty="0">
                <a:latin typeface="Lucida Sans" panose="020B0602030504020204" pitchFamily="34" charset="0"/>
              </a:rPr>
              <a:t>st</a:t>
            </a:r>
            <a:r>
              <a:rPr lang="en-IN" sz="2400" b="1" dirty="0">
                <a:latin typeface="Lucida Sans" panose="020B0602030504020204" pitchFamily="34" charset="0"/>
              </a:rPr>
              <a:t> week, whereas IgG antibodies appear at end of 2nd week.</a:t>
            </a:r>
          </a:p>
          <a:p>
            <a:r>
              <a:rPr lang="en-IN" sz="2400" b="1" dirty="0">
                <a:latin typeface="Lucida Sans" panose="020B0602030504020204" pitchFamily="34" charset="0"/>
              </a:rPr>
              <a:t>Cut-off value is optical density of 0.5.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94C8A3-4A22-42DA-C1E5-A03D9E6C3C76}"/>
              </a:ext>
            </a:extLst>
          </p:cNvPr>
          <p:cNvSpPr txBox="1"/>
          <p:nvPr/>
        </p:nvSpPr>
        <p:spPr>
          <a:xfrm>
            <a:off x="657225" y="5910961"/>
            <a:ext cx="112127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Lucida Sans" panose="020B0602030504020204" pitchFamily="34" charset="0"/>
              </a:rPr>
              <a:t>Polymerase chain reaction (PCR)</a:t>
            </a:r>
            <a:endParaRPr lang="en-IN" sz="2400" b="1" dirty="0"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557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731"/>
            <a:ext cx="12192000" cy="524670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Lucida Sans" panose="020B0602030504020204" pitchFamily="34" charset="0"/>
              </a:rPr>
              <a:t>Independent risk factors for development of severe illness</a:t>
            </a:r>
            <a:endParaRPr lang="en-IN" sz="3200" dirty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949325"/>
            <a:ext cx="10515600" cy="4351338"/>
          </a:xfrm>
        </p:spPr>
        <p:txBody>
          <a:bodyPr>
            <a:normAutofit/>
          </a:bodyPr>
          <a:lstStyle/>
          <a:p>
            <a:pPr marL="361950" indent="-3619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N" sz="2400" dirty="0">
                <a:latin typeface="Lucida Sans" panose="020B0602030504020204" pitchFamily="34" charset="0"/>
              </a:rPr>
              <a:t>Age of &gt;50 years</a:t>
            </a:r>
          </a:p>
          <a:p>
            <a:pPr marL="361950" indent="-3619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N" sz="2400" dirty="0">
                <a:latin typeface="Lucida Sans" panose="020B0602030504020204" pitchFamily="34" charset="0"/>
              </a:rPr>
              <a:t>Longer duration of illness (&gt;7 days) </a:t>
            </a:r>
          </a:p>
          <a:p>
            <a:pPr marL="361950" indent="-3619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N" sz="2400" dirty="0">
                <a:latin typeface="Lucida Sans" panose="020B0602030504020204" pitchFamily="34" charset="0"/>
              </a:rPr>
              <a:t>Residence in a rural area and </a:t>
            </a:r>
          </a:p>
          <a:p>
            <a:pPr marL="361950" indent="-3619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N" sz="2400" dirty="0">
                <a:latin typeface="Lucida Sans" panose="020B0602030504020204" pitchFamily="34" charset="0"/>
              </a:rPr>
              <a:t>Absence of </a:t>
            </a:r>
            <a:r>
              <a:rPr lang="en-IN" sz="2400" dirty="0" err="1">
                <a:latin typeface="Lucida Sans" panose="020B0602030504020204" pitchFamily="34" charset="0"/>
              </a:rPr>
              <a:t>eschar</a:t>
            </a:r>
            <a:endParaRPr lang="en-IN" sz="2400" dirty="0"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508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48" y="1037362"/>
            <a:ext cx="11449051" cy="1325563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IN" sz="2400" dirty="0">
                <a:solidFill>
                  <a:schemeClr val="accent2">
                    <a:lumMod val="75000"/>
                  </a:schemeClr>
                </a:solidFill>
                <a:latin typeface="Lucida Sans" panose="020B0602030504020204" pitchFamily="34" charset="0"/>
              </a:rPr>
              <a:t>In fever cases of 5 days or more duration, where malaria, dengue and typhoid have been ruled out, following drugs should be administered when scrub typhus is considered.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3484EE-F4E2-6BF8-514E-7C4969B7D148}"/>
              </a:ext>
            </a:extLst>
          </p:cNvPr>
          <p:cNvSpPr txBox="1"/>
          <p:nvPr/>
        </p:nvSpPr>
        <p:spPr>
          <a:xfrm>
            <a:off x="414335" y="2564874"/>
            <a:ext cx="11191875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2098675">
              <a:spcBef>
                <a:spcPts val="600"/>
              </a:spcBef>
              <a:spcAft>
                <a:spcPts val="600"/>
              </a:spcAft>
              <a:buNone/>
            </a:pPr>
            <a:r>
              <a:rPr lang="en-IN" sz="2400" b="1" kern="0" dirty="0">
                <a:effectLst/>
                <a:latin typeface="Lucida Sans" panose="020B0602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Adults</a:t>
            </a:r>
            <a:endParaRPr lang="en-IN" sz="2400" b="1" kern="100" dirty="0">
              <a:effectLst/>
              <a:latin typeface="Lucida Sans" panose="020B06020305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2098675">
              <a:spcBef>
                <a:spcPts val="600"/>
              </a:spcBef>
              <a:spcAft>
                <a:spcPts val="600"/>
              </a:spcAft>
              <a:buNone/>
            </a:pPr>
            <a:r>
              <a:rPr lang="en-IN" sz="2400" dirty="0">
                <a:latin typeface="Lucida Sans" panose="020B0602030504020204" pitchFamily="34" charset="0"/>
              </a:rPr>
              <a:t>Doxycycline  200   mg/ day  in  two  divided  doses   for  individuals   kg  for duration of 7 days.    Patients   should  be  advised  to  swallow capsules   with  plenty of fluid during  meals  while sitting  or standing.</a:t>
            </a:r>
          </a:p>
          <a:p>
            <a:pPr algn="ctr" defTabSz="2092325">
              <a:spcBef>
                <a:spcPts val="600"/>
              </a:spcBef>
              <a:spcAft>
                <a:spcPts val="600"/>
              </a:spcAft>
              <a:buNone/>
              <a:tabLst>
                <a:tab pos="10677525" algn="l"/>
              </a:tabLst>
            </a:pPr>
            <a:r>
              <a:rPr lang="en-IN" sz="2400" dirty="0">
                <a:latin typeface="Lucida Sans" panose="020B0602030504020204" pitchFamily="34" charset="0"/>
              </a:rPr>
              <a:t> </a:t>
            </a:r>
            <a:r>
              <a:rPr lang="en-IN" sz="2400" b="1" dirty="0">
                <a:latin typeface="Lucida Sans" panose="020B0602030504020204" pitchFamily="34" charset="0"/>
              </a:rPr>
              <a:t>Or</a:t>
            </a:r>
          </a:p>
          <a:p>
            <a:pPr defTabSz="2092325">
              <a:spcBef>
                <a:spcPts val="600"/>
              </a:spcBef>
              <a:spcAft>
                <a:spcPts val="600"/>
              </a:spcAft>
              <a:buNone/>
              <a:tabLst>
                <a:tab pos="10677525" algn="l"/>
              </a:tabLst>
            </a:pPr>
            <a:r>
              <a:rPr lang="en-IN" sz="2400" dirty="0">
                <a:latin typeface="Lucida Sans" panose="020B0602030504020204" pitchFamily="34" charset="0"/>
              </a:rPr>
              <a:t> Azithromycin  500 mg in a single oral dose for 5 days.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2B0013-8A37-2865-025B-3259B0E98518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en-IN" sz="3200" dirty="0">
                <a:solidFill>
                  <a:schemeClr val="bg1"/>
                </a:solidFill>
                <a:latin typeface="Lucida Sans" panose="020B0602030504020204" pitchFamily="34" charset="0"/>
              </a:rPr>
              <a:t>Treatment in uncomplicated cases</a:t>
            </a:r>
            <a:endParaRPr lang="en-IN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0609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0950497-013D-8C93-BECF-CE54988398AB}"/>
              </a:ext>
            </a:extLst>
          </p:cNvPr>
          <p:cNvSpPr txBox="1"/>
          <p:nvPr/>
        </p:nvSpPr>
        <p:spPr>
          <a:xfrm>
            <a:off x="285750" y="766254"/>
            <a:ext cx="113442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Lucida Sans" panose="020B0602030504020204" pitchFamily="34" charset="0"/>
              </a:rPr>
              <a:t>Children:</a:t>
            </a:r>
          </a:p>
          <a:p>
            <a:pPr marL="342900" indent="-342900">
              <a:buAutoNum type="alphaLcPeriod"/>
            </a:pPr>
            <a:r>
              <a:rPr lang="en-US" sz="2400" dirty="0">
                <a:latin typeface="Lucida Sans" panose="020B0602030504020204" pitchFamily="34" charset="0"/>
              </a:rPr>
              <a:t>Doxycycline @4.5 mg/kg body weight/day in two divided doses for children below 45 kg</a:t>
            </a:r>
          </a:p>
          <a:p>
            <a:pPr algn="ctr"/>
            <a:r>
              <a:rPr lang="en-US" sz="2400" dirty="0">
                <a:latin typeface="Lucida Sans" panose="020B0602030504020204" pitchFamily="34" charset="0"/>
              </a:rPr>
              <a:t>Or</a:t>
            </a:r>
          </a:p>
          <a:p>
            <a:pPr marL="342900" indent="-342900">
              <a:buFont typeface="+mj-lt"/>
              <a:buAutoNum type="alphaLcPeriod" startAt="2"/>
            </a:pPr>
            <a:r>
              <a:rPr lang="en-IN" sz="2400" dirty="0">
                <a:latin typeface="Lucida Sans" panose="020B0602030504020204" pitchFamily="34" charset="0"/>
              </a:rPr>
              <a:t>Azithromycin in a single dose of 10 mg/</a:t>
            </a:r>
            <a:r>
              <a:rPr lang="en-US" sz="2400" dirty="0">
                <a:latin typeface="Lucida Sans" panose="020B0602030504020204" pitchFamily="34" charset="0"/>
              </a:rPr>
              <a:t> kg body weight/day for 5 days</a:t>
            </a:r>
          </a:p>
          <a:p>
            <a:pPr marL="342900" indent="-342900">
              <a:buFont typeface="+mj-lt"/>
              <a:buAutoNum type="alphaLcPeriod" startAt="2"/>
            </a:pPr>
            <a:endParaRPr lang="en-US" sz="2400" dirty="0">
              <a:latin typeface="Lucida Sans" panose="020B0602030504020204" pitchFamily="34" charset="0"/>
            </a:endParaRPr>
          </a:p>
          <a:p>
            <a:r>
              <a:rPr lang="en-US" sz="2400" b="1" dirty="0">
                <a:latin typeface="Lucida Sans" panose="020B0602030504020204" pitchFamily="34" charset="0"/>
              </a:rPr>
              <a:t>Pregnant Woman:</a:t>
            </a:r>
          </a:p>
          <a:p>
            <a:r>
              <a:rPr lang="en-IN" sz="2400" dirty="0">
                <a:latin typeface="Lucida Sans" panose="020B0602030504020204" pitchFamily="34" charset="0"/>
              </a:rPr>
              <a:t>Azithromycin 500 mg</a:t>
            </a:r>
            <a:r>
              <a:rPr lang="en-US" sz="2400" dirty="0">
                <a:latin typeface="Lucida Sans" panose="020B0602030504020204" pitchFamily="34" charset="0"/>
              </a:rPr>
              <a:t>/day for 5 days is the drug of choice as Doxycycline is contraindicated</a:t>
            </a:r>
          </a:p>
          <a:p>
            <a:endParaRPr lang="en-IN" sz="2400" dirty="0">
              <a:latin typeface="Lucida Sans" panose="020B06020305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735CE1-F076-A022-6EC7-2B469A8894AD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en-IN" sz="3200" dirty="0">
                <a:solidFill>
                  <a:schemeClr val="bg1"/>
                </a:solidFill>
                <a:latin typeface="Lucida Sans" panose="020B0602030504020204" pitchFamily="34" charset="0"/>
              </a:rPr>
              <a:t>Treatment in uncomplicated cases</a:t>
            </a:r>
            <a:endParaRPr lang="en-IN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266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731"/>
            <a:ext cx="12192000" cy="581820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IN" sz="3200" dirty="0">
                <a:solidFill>
                  <a:schemeClr val="bg1"/>
                </a:solidFill>
                <a:latin typeface="Lucida Sans" panose="020B0602030504020204" pitchFamily="34" charset="0"/>
              </a:rPr>
              <a:t>At secondary and tertiary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03505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400" b="1" dirty="0">
                <a:latin typeface="Lucida Sans" panose="020B0602030504020204" pitchFamily="34" charset="0"/>
              </a:rPr>
              <a:t>In complicated cases</a:t>
            </a:r>
            <a:r>
              <a:rPr lang="en-IN" sz="2400" dirty="0">
                <a:latin typeface="Lucida Sans" panose="020B0602030504020204" pitchFamily="34" charset="0"/>
              </a:rPr>
              <a:t>:</a:t>
            </a:r>
          </a:p>
          <a:p>
            <a:pPr marL="628650" indent="-361950">
              <a:buNone/>
            </a:pPr>
            <a:r>
              <a:rPr lang="en-IN" sz="2400" dirty="0">
                <a:latin typeface="Lucida Sans" panose="020B0602030504020204" pitchFamily="34" charset="0"/>
              </a:rPr>
              <a:t>i)  Intravenous Doxycycline (wherever available) 100 mg twice daily in 100 ml normal saline to be administered as infusion over half an hour initially, followed by oral therapy to complete 7-15 days of therapy.</a:t>
            </a:r>
          </a:p>
          <a:p>
            <a:pPr marL="447675" indent="-180975" algn="ctr">
              <a:buNone/>
            </a:pPr>
            <a:r>
              <a:rPr lang="en-IN" sz="2400" dirty="0">
                <a:latin typeface="Lucida Sans" panose="020B0602030504020204" pitchFamily="34" charset="0"/>
              </a:rPr>
              <a:t>Or</a:t>
            </a:r>
          </a:p>
          <a:p>
            <a:pPr marL="628650" indent="-361950">
              <a:buNone/>
            </a:pPr>
            <a:r>
              <a:rPr lang="en-IN" sz="2400" dirty="0">
                <a:latin typeface="Lucida Sans" panose="020B0602030504020204" pitchFamily="34" charset="0"/>
              </a:rPr>
              <a:t>ii) Intravenous Azithromycin in the dose of 500 mg IV in 250 ml normal saline over 1 hour once daily for 1-2 days followed by oral therapy to complete 5 days of therapy.</a:t>
            </a:r>
          </a:p>
          <a:p>
            <a:pPr marL="0" indent="0">
              <a:buNone/>
            </a:pPr>
            <a:r>
              <a:rPr lang="en-US" sz="2400" dirty="0">
                <a:latin typeface="Lucida Sans" panose="020B0602030504020204" pitchFamily="34" charset="0"/>
              </a:rPr>
              <a:t>                                                                                                                        </a:t>
            </a:r>
            <a:endParaRPr lang="en-IN" sz="2400" dirty="0"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1914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70476"/>
            <a:ext cx="10515600" cy="28823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N" sz="2400" dirty="0">
                <a:latin typeface="Lucida Sans" panose="020B0602030504020204" pitchFamily="34" charset="0"/>
              </a:rPr>
              <a:t>Or</a:t>
            </a:r>
          </a:p>
          <a:p>
            <a:pPr marL="447675" indent="-447675">
              <a:buNone/>
            </a:pPr>
            <a:r>
              <a:rPr lang="en-IN" sz="2400" dirty="0">
                <a:latin typeface="Lucida Sans" panose="020B0602030504020204" pitchFamily="34" charset="0"/>
              </a:rPr>
              <a:t>iii) Intravenous </a:t>
            </a:r>
            <a:r>
              <a:rPr lang="en-IN" sz="2400" b="1" dirty="0">
                <a:latin typeface="Lucida Sans" panose="020B0602030504020204" pitchFamily="34" charset="0"/>
              </a:rPr>
              <a:t>Chloramphenicol</a:t>
            </a:r>
            <a:r>
              <a:rPr lang="en-IN" sz="2400" dirty="0">
                <a:latin typeface="Lucida Sans" panose="020B0602030504020204" pitchFamily="34" charset="0"/>
              </a:rPr>
              <a:t> 50-100 mg/kg/day in 6 hourly (divided) doses to be administered as infusion over 1 hour initially, followed by oral doses to complete 7-15 days of therapy.</a:t>
            </a:r>
          </a:p>
          <a:p>
            <a:endParaRPr lang="en-IN" sz="2400" dirty="0">
              <a:latin typeface="Lucida Sans" panose="020B0602030504020204" pitchFamily="34" charset="0"/>
            </a:endParaRPr>
          </a:p>
          <a:p>
            <a:pPr marL="447675" indent="-447675">
              <a:buNone/>
            </a:pPr>
            <a:r>
              <a:rPr lang="en-IN" sz="2400" dirty="0">
                <a:latin typeface="Lucida Sans" panose="020B0602030504020204" pitchFamily="34" charset="0"/>
              </a:rPr>
              <a:t>iv) Management of the individual complications should be done as per the existing practices.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156360"/>
            <a:ext cx="121920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N" sz="2000" dirty="0">
                <a:latin typeface="Lucida Sans" panose="020B0602030504020204" pitchFamily="34" charset="0"/>
              </a:rPr>
              <a:t>Doxycycline and/or Chloramphenicol resistant strains have been seen in South-East Asia. These strains are sensitive to Azithromycin."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3D15FAD-D189-0516-2F2B-872FADF3CBEF}"/>
              </a:ext>
            </a:extLst>
          </p:cNvPr>
          <p:cNvSpPr txBox="1">
            <a:spLocks/>
          </p:cNvSpPr>
          <p:nvPr/>
        </p:nvSpPr>
        <p:spPr>
          <a:xfrm>
            <a:off x="0" y="8731"/>
            <a:ext cx="12192000" cy="58182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sz="3200" dirty="0">
                <a:solidFill>
                  <a:schemeClr val="bg1"/>
                </a:solidFill>
                <a:latin typeface="Lucida Sans" panose="020B0602030504020204" pitchFamily="34" charset="0"/>
              </a:rPr>
              <a:t>At secondary and tertiary care </a:t>
            </a:r>
            <a:r>
              <a:rPr lang="en-US" sz="3200" b="1" dirty="0" err="1">
                <a:solidFill>
                  <a:schemeClr val="bg1"/>
                </a:solidFill>
              </a:rPr>
              <a:t>contd</a:t>
            </a:r>
            <a:r>
              <a:rPr lang="en-US" sz="3200" b="1" dirty="0">
                <a:solidFill>
                  <a:schemeClr val="bg1"/>
                </a:solidFill>
              </a:rPr>
              <a:t>…</a:t>
            </a:r>
            <a:endParaRPr lang="en-IN" sz="3200" dirty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3672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A82CB-5E40-D845-9347-870E551ED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69343"/>
          </a:xfrm>
          <a:solidFill>
            <a:srgbClr val="0070C0"/>
          </a:solidFill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en-US" sz="3200" dirty="0">
                <a:solidFill>
                  <a:schemeClr val="bg1"/>
                </a:solidFill>
                <a:latin typeface="Lucida Sans" panose="020B0602030504020204" pitchFamily="34" charset="0"/>
              </a:rPr>
              <a:t>Scrub Typhus- Prevention and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15FD0-BBC2-025B-1663-85696AA89B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14" y="723900"/>
            <a:ext cx="11317858" cy="5410200"/>
          </a:xfrm>
        </p:spPr>
        <p:txBody>
          <a:bodyPr rtlCol="0">
            <a:normAutofit/>
          </a:bodyPr>
          <a:lstStyle/>
          <a:p>
            <a:pPr algn="just">
              <a:defRPr/>
            </a:pPr>
            <a:r>
              <a:rPr lang="en-US" sz="2400" dirty="0">
                <a:latin typeface="Lucida Sans" panose="020B0602030504020204" pitchFamily="34" charset="0"/>
              </a:rPr>
              <a:t>The easiest way to prevent scrub typhus is to avoid bushy areas or regions with dense vegetation that are damp or water-logged.  </a:t>
            </a:r>
          </a:p>
          <a:p>
            <a:pPr algn="just">
              <a:defRPr/>
            </a:pPr>
            <a:r>
              <a:rPr lang="en-US" sz="2400" dirty="0">
                <a:latin typeface="Lucida Sans" panose="020B0602030504020204" pitchFamily="34" charset="0"/>
              </a:rPr>
              <a:t>Wear clothing &amp; shoes that covers the legs properly so that the chiggers cannot come in direct contact with your skin. </a:t>
            </a:r>
          </a:p>
          <a:p>
            <a:pPr algn="just">
              <a:defRPr/>
            </a:pPr>
            <a:r>
              <a:rPr lang="en-US" sz="2400" dirty="0">
                <a:latin typeface="Lucida Sans" panose="020B0602030504020204" pitchFamily="34" charset="0"/>
              </a:rPr>
              <a:t>Always wash your arms and legs thoroughly after any outdoor/ agricultural activity.</a:t>
            </a:r>
          </a:p>
          <a:p>
            <a:pPr algn="just">
              <a:defRPr/>
            </a:pPr>
            <a:r>
              <a:rPr lang="en-US" sz="2400" dirty="0">
                <a:latin typeface="Lucida Sans" panose="020B0602030504020204" pitchFamily="34" charset="0"/>
                <a:cs typeface="Arial" pitchFamily="34" charset="0"/>
              </a:rPr>
              <a:t>Try applying organic insect repellants on your clothes or skin before you head out of the house. </a:t>
            </a:r>
          </a:p>
          <a:p>
            <a:pPr algn="just">
              <a:defRPr/>
            </a:pPr>
            <a:r>
              <a:rPr lang="en-US" sz="2400" dirty="0">
                <a:latin typeface="Lucida Sans" panose="020B0602030504020204" pitchFamily="34" charset="0"/>
                <a:cs typeface="Arial" pitchFamily="34" charset="0"/>
              </a:rPr>
              <a:t>If you are travelling to parks or gardens with a baby, always ensure that they are in the stroller. Cover the stroller with </a:t>
            </a:r>
            <a:r>
              <a:rPr lang="en-US" sz="2400" b="1" dirty="0">
                <a:latin typeface="Lucida Sans" panose="020B0602030504020204" pitchFamily="34" charset="0"/>
                <a:cs typeface="Arial" pitchFamily="34" charset="0"/>
                <a:hlinkClick r:id="rId3"/>
              </a:rPr>
              <a:t>mosquito</a:t>
            </a:r>
            <a:r>
              <a:rPr lang="en-US" sz="2400" dirty="0">
                <a:latin typeface="Lucida Sans" panose="020B0602030504020204" pitchFamily="34" charset="0"/>
                <a:cs typeface="Arial" pitchFamily="34" charset="0"/>
              </a:rPr>
              <a:t> nets for protection. </a:t>
            </a:r>
          </a:p>
          <a:p>
            <a:pPr algn="just">
              <a:defRPr/>
            </a:pPr>
            <a:r>
              <a:rPr lang="en-US" sz="2400" dirty="0">
                <a:latin typeface="Lucida Sans" panose="020B0602030504020204" pitchFamily="34" charset="0"/>
                <a:cs typeface="Arial" pitchFamily="34" charset="0"/>
              </a:rPr>
              <a:t>Make sure that there are no rodents like mice or rats in your home.</a:t>
            </a:r>
          </a:p>
          <a:p>
            <a:pPr algn="just">
              <a:defRPr/>
            </a:pPr>
            <a:endParaRPr lang="en-US" sz="2400" dirty="0">
              <a:latin typeface="Lucida Sans" panose="020B0602030504020204" pitchFamily="34" charset="0"/>
            </a:endParaRPr>
          </a:p>
          <a:p>
            <a:pPr>
              <a:buNone/>
              <a:defRPr/>
            </a:pPr>
            <a:endParaRPr lang="en-US" sz="2400" dirty="0">
              <a:latin typeface="Lucida Sans" panose="020B0602030504020204" pitchFamily="34" charset="0"/>
            </a:endParaRPr>
          </a:p>
          <a:p>
            <a:pPr algn="just">
              <a:buNone/>
              <a:defRPr/>
            </a:pPr>
            <a:endParaRPr lang="en-US" sz="24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675B5-866F-3C74-5CDD-D08D697EB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910"/>
            <a:ext cx="12192000" cy="548622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IN" sz="3200" dirty="0">
                <a:solidFill>
                  <a:schemeClr val="bg1"/>
                </a:solidFill>
                <a:latin typeface="Lucida Sans" panose="020B0602030504020204" pitchFamily="34" charset="0"/>
              </a:rPr>
              <a:t>To summarise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DA83DF-CA23-B0C2-526F-B645E8D0E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818" y="874805"/>
            <a:ext cx="11320182" cy="477351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N" sz="2400" dirty="0">
                <a:latin typeface="Lucida Sans" panose="020B0602030504020204" pitchFamily="34" charset="0"/>
              </a:rPr>
              <a:t>Scrub typhus should be suspected in all patients presenting with fever for more than 5 days where malaria, dengue and typhoid fever have been excluded.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N" sz="2400" dirty="0">
                <a:latin typeface="Lucida Sans" panose="020B0602030504020204" pitchFamily="34" charset="0"/>
              </a:rPr>
              <a:t>The IgM antibody appears in the blood at the end of first week of illness.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N" sz="2400" dirty="0">
                <a:latin typeface="Lucida Sans" panose="020B0602030504020204" pitchFamily="34" charset="0"/>
              </a:rPr>
              <a:t>Complications include involvement of the lung, liver, kidney, heart, CNS etc.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N" sz="2400" dirty="0">
                <a:latin typeface="Lucida Sans" panose="020B0602030504020204" pitchFamily="34" charset="0"/>
              </a:rPr>
              <a:t>In suspected cases, empirical treatment is to be initiated before waiting for confirmation of diagnosis.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N" sz="2400" dirty="0">
                <a:latin typeface="Lucida Sans" panose="020B0602030504020204" pitchFamily="34" charset="0"/>
              </a:rPr>
              <a:t>Doxycycline and Azithromycin are drugs of choice with chloramphenicol  being an alternative.</a:t>
            </a:r>
          </a:p>
        </p:txBody>
      </p:sp>
    </p:spTree>
    <p:extLst>
      <p:ext uri="{BB962C8B-B14F-4D97-AF65-F5344CB8AC3E}">
        <p14:creationId xmlns:p14="http://schemas.microsoft.com/office/powerpoint/2010/main" val="1506773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55608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IN" sz="3600" dirty="0">
                <a:solidFill>
                  <a:schemeClr val="bg1"/>
                </a:solidFill>
                <a:latin typeface="Lucida Sans" panose="020B0602030504020204" pitchFamily="34" charset="0"/>
              </a:rPr>
              <a:t>Scrub typhus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907" y="916362"/>
            <a:ext cx="6543675" cy="424534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N" sz="2400" dirty="0">
                <a:latin typeface="Lucida Sans" panose="020B0602030504020204" pitchFamily="34" charset="0"/>
              </a:rPr>
              <a:t>Caused by </a:t>
            </a:r>
            <a:r>
              <a:rPr lang="en-IN" sz="2400" i="1" dirty="0" err="1">
                <a:latin typeface="Lucida Sans" panose="020B0602030504020204" pitchFamily="34" charset="0"/>
              </a:rPr>
              <a:t>Orientia</a:t>
            </a:r>
            <a:r>
              <a:rPr lang="en-IN" sz="2400" i="1" dirty="0">
                <a:latin typeface="Lucida Sans" panose="020B0602030504020204" pitchFamily="34" charset="0"/>
              </a:rPr>
              <a:t> </a:t>
            </a:r>
            <a:r>
              <a:rPr lang="en-IN" sz="2400" dirty="0">
                <a:latin typeface="Lucida Sans" panose="020B0602030504020204" pitchFamily="34" charset="0"/>
              </a:rPr>
              <a:t>(formerly </a:t>
            </a:r>
            <a:r>
              <a:rPr lang="en-IN" sz="2400" i="1" dirty="0">
                <a:latin typeface="Lucida Sans" panose="020B0602030504020204" pitchFamily="34" charset="0"/>
              </a:rPr>
              <a:t>Rickettsia</a:t>
            </a:r>
            <a:r>
              <a:rPr lang="en-IN" sz="2400" dirty="0">
                <a:latin typeface="Lucida Sans" panose="020B0602030504020204" pitchFamily="34" charset="0"/>
              </a:rPr>
              <a:t>) </a:t>
            </a:r>
            <a:r>
              <a:rPr lang="en-IN" sz="2400" i="1" dirty="0">
                <a:latin typeface="Lucida Sans" panose="020B0602030504020204" pitchFamily="34" charset="0"/>
              </a:rPr>
              <a:t>tsutsugamushi</a:t>
            </a:r>
            <a:r>
              <a:rPr lang="en-IN" sz="2400" dirty="0">
                <a:latin typeface="Lucida Sans" panose="020B0602030504020204" pitchFamily="34" charset="0"/>
              </a:rPr>
              <a:t>, is an acute infectious disease of variable severity.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N" sz="2400" dirty="0">
                <a:latin typeface="Lucida Sans" panose="020B0602030504020204" pitchFamily="34" charset="0"/>
              </a:rPr>
              <a:t>Transmitted to humans and rodents by some species of trombiculid mites (“chiggers”, </a:t>
            </a:r>
            <a:r>
              <a:rPr lang="en-IN" sz="2400" i="1" dirty="0" err="1">
                <a:latin typeface="Lucida Sans" panose="020B0602030504020204" pitchFamily="34" charset="0"/>
              </a:rPr>
              <a:t>Leptotrombidium</a:t>
            </a:r>
            <a:r>
              <a:rPr lang="en-IN" sz="2400" i="1" dirty="0">
                <a:latin typeface="Lucida Sans" panose="020B0602030504020204" pitchFamily="34" charset="0"/>
              </a:rPr>
              <a:t> </a:t>
            </a:r>
            <a:r>
              <a:rPr lang="en-IN" sz="2400" i="1" dirty="0" err="1">
                <a:latin typeface="Lucida Sans" panose="020B0602030504020204" pitchFamily="34" charset="0"/>
              </a:rPr>
              <a:t>deliense</a:t>
            </a:r>
            <a:r>
              <a:rPr lang="en-IN" sz="2400" i="1" dirty="0">
                <a:latin typeface="Lucida Sans" panose="020B0602030504020204" pitchFamily="34" charset="0"/>
              </a:rPr>
              <a:t> </a:t>
            </a:r>
            <a:r>
              <a:rPr lang="en-IN" sz="2400" dirty="0">
                <a:latin typeface="Lucida Sans" panose="020B0602030504020204" pitchFamily="34" charset="0"/>
              </a:rPr>
              <a:t>and others).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N" sz="2400" dirty="0">
                <a:latin typeface="Lucida Sans" panose="020B0602030504020204" pitchFamily="34" charset="0"/>
              </a:rPr>
              <a:t>Humans acquire the disease from the bite of an infected chigger.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81EAC1E5-1AD3-E2EA-B4E6-340BF15A1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582" y="3120177"/>
            <a:ext cx="5370418" cy="37378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8A722C-A3C1-4E54-009C-415077EB32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1582" y="655608"/>
            <a:ext cx="3190875" cy="238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5583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96586-0254-AF7F-A0DA-42055AAD2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699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/>
              <a:t>Thank You </a:t>
            </a:r>
            <a:endParaRPr lang="en-IN" sz="7200" b="1" dirty="0"/>
          </a:p>
        </p:txBody>
      </p:sp>
    </p:spTree>
    <p:extLst>
      <p:ext uri="{BB962C8B-B14F-4D97-AF65-F5344CB8AC3E}">
        <p14:creationId xmlns:p14="http://schemas.microsoft.com/office/powerpoint/2010/main" val="1379022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57225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IN" sz="3200" dirty="0">
                <a:solidFill>
                  <a:schemeClr val="bg1"/>
                </a:solidFill>
                <a:latin typeface="Lucida Sans" panose="020B0602030504020204" pitchFamily="34" charset="0"/>
              </a:rPr>
              <a:t>Clinical features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30305" y="871537"/>
            <a:ext cx="10712823" cy="4620465"/>
          </a:xfrm>
        </p:spPr>
        <p:txBody>
          <a:bodyPr>
            <a:normAutofit/>
          </a:bodyPr>
          <a:lstStyle/>
          <a:p>
            <a:pPr marL="808038" indent="-476250" algn="thaiDist" fontAlgn="base">
              <a:lnSpc>
                <a:spcPct val="125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tabLst>
                <a:tab pos="736600" algn="l"/>
                <a:tab pos="1308100" algn="l"/>
              </a:tabLst>
            </a:pPr>
            <a:r>
              <a:rPr lang="en-US" altLang="ko-KR" sz="2400" dirty="0">
                <a:solidFill>
                  <a:prstClr val="black"/>
                </a:solidFill>
                <a:latin typeface="Lucida Sans" panose="020B06020305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Initially, like a variety of febrile illnesses </a:t>
            </a:r>
          </a:p>
          <a:p>
            <a:pPr marL="808038" indent="-476250" algn="thaiDist" fontAlgn="base">
              <a:lnSpc>
                <a:spcPct val="125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tabLst>
                <a:tab pos="736600" algn="l"/>
                <a:tab pos="1308100" algn="l"/>
              </a:tabLst>
            </a:pPr>
            <a:r>
              <a:rPr lang="en-US" altLang="ko-KR" sz="2400" b="1" dirty="0">
                <a:solidFill>
                  <a:prstClr val="black"/>
                </a:solidFill>
                <a:latin typeface="Lucida Sans" panose="020B06020305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Incubation period </a:t>
            </a:r>
            <a:r>
              <a:rPr lang="en-US" altLang="ko-KR" sz="2400" dirty="0">
                <a:solidFill>
                  <a:prstClr val="black"/>
                </a:solidFill>
                <a:latin typeface="Lucida Sans" panose="020B06020305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6 - 21 days after initial bite. </a:t>
            </a:r>
          </a:p>
          <a:p>
            <a:pPr marL="808038" indent="-476250" algn="thaiDist" fontAlgn="base">
              <a:lnSpc>
                <a:spcPct val="125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tabLst>
                <a:tab pos="736600" algn="l"/>
                <a:tab pos="1308100" algn="l"/>
              </a:tabLst>
            </a:pPr>
            <a:r>
              <a:rPr lang="en-US" altLang="ko-KR" sz="2400" b="1" dirty="0">
                <a:solidFill>
                  <a:prstClr val="black"/>
                </a:solidFill>
                <a:latin typeface="Lucida Sans" panose="020B06020305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Presentations: </a:t>
            </a:r>
          </a:p>
          <a:p>
            <a:pPr marL="1046163" indent="-236538" algn="thaiDist" fontAlgn="base">
              <a:lnSpc>
                <a:spcPct val="125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tabLst>
                <a:tab pos="736600" algn="l"/>
                <a:tab pos="1308100" algn="l"/>
              </a:tabLst>
            </a:pPr>
            <a:r>
              <a:rPr lang="en-US" sz="2400" dirty="0">
                <a:solidFill>
                  <a:prstClr val="black"/>
                </a:solidFill>
                <a:latin typeface="Lucida Sans" panose="020B06020305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Fever reaching in first week </a:t>
            </a:r>
            <a:r>
              <a:rPr lang="en-US" altLang="ko-KR" sz="2400" dirty="0">
                <a:solidFill>
                  <a:prstClr val="black"/>
                </a:solidFill>
                <a:latin typeface="Lucida Sans" panose="020B06020305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40-40.5º C</a:t>
            </a:r>
            <a:r>
              <a:rPr lang="en-US" sz="2400" dirty="0">
                <a:solidFill>
                  <a:prstClr val="black"/>
                </a:solidFill>
                <a:latin typeface="Lucida Sans" panose="020B06020305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1046163" lvl="2" indent="-236538" algn="thaiDist" fontAlgn="base">
              <a:lnSpc>
                <a:spcPct val="125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tabLst>
                <a:tab pos="736600" algn="l"/>
                <a:tab pos="1308100" algn="l"/>
              </a:tabLst>
            </a:pPr>
            <a:r>
              <a:rPr lang="en-US" sz="2400" dirty="0">
                <a:solidFill>
                  <a:prstClr val="black"/>
                </a:solidFill>
                <a:latin typeface="Lucida Sans" panose="020B06020305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Headache  </a:t>
            </a:r>
          </a:p>
          <a:p>
            <a:pPr marL="1046163" lvl="2" indent="-236538" algn="thaiDist" fontAlgn="base">
              <a:lnSpc>
                <a:spcPct val="125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tabLst>
                <a:tab pos="736600" algn="l"/>
                <a:tab pos="1308100" algn="l"/>
              </a:tabLst>
            </a:pPr>
            <a:r>
              <a:rPr lang="en-US" sz="2400" dirty="0">
                <a:solidFill>
                  <a:prstClr val="black"/>
                </a:solidFill>
                <a:latin typeface="Lucida Sans" panose="020B06020305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Myalgia with/out muscular twitching </a:t>
            </a:r>
          </a:p>
          <a:p>
            <a:pPr marL="1046163" lvl="2" indent="-236538" algn="thaiDist" fontAlgn="base">
              <a:lnSpc>
                <a:spcPct val="125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tabLst>
                <a:tab pos="736600" algn="l"/>
                <a:tab pos="1308100" algn="l"/>
              </a:tabLst>
            </a:pPr>
            <a:r>
              <a:rPr lang="en-US" sz="2400" dirty="0">
                <a:solidFill>
                  <a:prstClr val="black"/>
                </a:solidFill>
                <a:latin typeface="Lucida Sans" panose="020B06020305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Cough </a:t>
            </a:r>
            <a:r>
              <a:rPr lang="en-US" altLang="ko-KR" sz="2400" dirty="0">
                <a:solidFill>
                  <a:prstClr val="black"/>
                </a:solidFill>
                <a:latin typeface="Lucida Sans" panose="020B06020305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first week; pneumonitis in second week </a:t>
            </a:r>
          </a:p>
          <a:p>
            <a:pPr marL="1046163" lvl="2" indent="-236538" algn="thaiDist" fontAlgn="base">
              <a:lnSpc>
                <a:spcPct val="125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tabLst>
                <a:tab pos="736600" algn="l"/>
                <a:tab pos="1308100" algn="l"/>
              </a:tabLst>
            </a:pPr>
            <a:r>
              <a:rPr lang="en-US" sz="2400" dirty="0">
                <a:solidFill>
                  <a:prstClr val="black"/>
                </a:solidFill>
                <a:latin typeface="Lucida Sans" panose="020B06020305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Apathy, stupor, convulsions, coma</a:t>
            </a:r>
          </a:p>
          <a:p>
            <a:endParaRPr lang="en-IN" sz="3200" dirty="0">
              <a:latin typeface="Lucida Sans" panose="020B0602030504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940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47C286-0E94-2334-66B4-25D85E6C84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8AC16-A36B-DDF6-E714-B81B0018A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95325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Lucida Sans" panose="020B0602030504020204" pitchFamily="34" charset="0"/>
              </a:rPr>
              <a:t>Symptoms &amp; signs </a:t>
            </a:r>
            <a:endParaRPr lang="en-IN" sz="3200" dirty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AF555B-28C7-4296-C49D-1AD2FB11EA27}"/>
              </a:ext>
            </a:extLst>
          </p:cNvPr>
          <p:cNvSpPr txBox="1"/>
          <p:nvPr/>
        </p:nvSpPr>
        <p:spPr>
          <a:xfrm>
            <a:off x="504825" y="752305"/>
            <a:ext cx="11106149" cy="48474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ts val="1800"/>
              <a:buFont typeface="+mj-lt"/>
              <a:buAutoNum type="arabicPeriod"/>
              <a:tabLst>
                <a:tab pos="478790" algn="l"/>
              </a:tabLst>
            </a:pPr>
            <a:r>
              <a:rPr lang="en-US" sz="2400" u="none" strike="noStrike" spc="0" dirty="0">
                <a:solidFill>
                  <a:srgbClr val="000000"/>
                </a:solidFill>
                <a:effectLst/>
                <a:latin typeface="Lucida Sans" panose="020B06020305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High grade fever for more than 7 days</a:t>
            </a:r>
            <a:endParaRPr lang="en-IN" sz="2400" u="none" strike="noStrike" spc="0" dirty="0">
              <a:effectLst/>
              <a:latin typeface="Lucida Sans" panose="020B0602030504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ts val="1800"/>
              <a:buFont typeface="+mj-lt"/>
              <a:buAutoNum type="arabicPeriod"/>
              <a:tabLst>
                <a:tab pos="478790" algn="l"/>
              </a:tabLst>
            </a:pPr>
            <a:r>
              <a:rPr lang="en-US" sz="2400" u="none" strike="noStrike" spc="0" dirty="0">
                <a:solidFill>
                  <a:srgbClr val="000000"/>
                </a:solidFill>
                <a:effectLst/>
                <a:latin typeface="Lucida Sans" panose="020B06020305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Maculopapular rash</a:t>
            </a:r>
            <a:endParaRPr lang="en-IN" sz="2400" u="none" strike="noStrike" spc="0" dirty="0">
              <a:effectLst/>
              <a:latin typeface="Lucida Sans" panose="020B0602030504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ts val="1800"/>
              <a:buFont typeface="+mj-lt"/>
              <a:buAutoNum type="arabicPeriod"/>
              <a:tabLst>
                <a:tab pos="478790" algn="l"/>
              </a:tabLst>
            </a:pPr>
            <a:r>
              <a:rPr lang="en-US" sz="2400" u="none" strike="noStrike" spc="0" dirty="0">
                <a:solidFill>
                  <a:srgbClr val="000000"/>
                </a:solidFill>
                <a:effectLst/>
                <a:latin typeface="Lucida Sans" panose="020B06020305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Lymphadenopathy</a:t>
            </a:r>
            <a:endParaRPr lang="en-IN" sz="2400" u="none" strike="noStrike" spc="0" dirty="0">
              <a:effectLst/>
              <a:latin typeface="Lucida Sans" panose="020B0602030504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ts val="1800"/>
              <a:buFont typeface="+mj-lt"/>
              <a:buAutoNum type="arabicPeriod"/>
              <a:tabLst>
                <a:tab pos="478790" algn="l"/>
              </a:tabLst>
            </a:pPr>
            <a:r>
              <a:rPr lang="en-US" sz="2400" u="none" strike="noStrike" spc="0" dirty="0">
                <a:solidFill>
                  <a:srgbClr val="000000"/>
                </a:solidFill>
                <a:effectLst/>
                <a:latin typeface="Lucida Sans" panose="020B06020305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Definite myalgia</a:t>
            </a:r>
            <a:endParaRPr lang="en-IN" sz="2400" u="none" strike="noStrike" spc="0" dirty="0">
              <a:effectLst/>
              <a:latin typeface="Lucida Sans" panose="020B0602030504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ts val="1800"/>
              <a:buFont typeface="+mj-lt"/>
              <a:buAutoNum type="arabicPeriod"/>
              <a:tabLst>
                <a:tab pos="478790" algn="l"/>
              </a:tabLst>
            </a:pPr>
            <a:r>
              <a:rPr lang="en-US" sz="2400" u="none" strike="noStrike" spc="0" dirty="0">
                <a:solidFill>
                  <a:srgbClr val="000000"/>
                </a:solidFill>
                <a:effectLst/>
                <a:latin typeface="Lucida Sans" panose="020B06020305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Dry cough</a:t>
            </a:r>
            <a:endParaRPr lang="en-IN" sz="2400" u="none" strike="noStrike" spc="0" dirty="0">
              <a:effectLst/>
              <a:latin typeface="Lucida Sans" panose="020B0602030504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ts val="1800"/>
              <a:buFont typeface="+mj-lt"/>
              <a:buAutoNum type="arabicPeriod"/>
              <a:tabLst>
                <a:tab pos="478790" algn="l"/>
              </a:tabLst>
            </a:pPr>
            <a:r>
              <a:rPr lang="en-US" sz="2400" u="none" strike="noStrike" spc="0" dirty="0">
                <a:solidFill>
                  <a:srgbClr val="000000"/>
                </a:solidFill>
                <a:effectLst/>
                <a:latin typeface="Lucida Sans" panose="020B06020305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Hepatomegaly/hepatitis with jaundice</a:t>
            </a:r>
            <a:endParaRPr lang="en-IN" sz="2400" u="none" strike="noStrike" spc="0" dirty="0">
              <a:effectLst/>
              <a:latin typeface="Lucida Sans" panose="020B0602030504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ts val="1800"/>
              <a:buFont typeface="+mj-lt"/>
              <a:buAutoNum type="arabicPeriod"/>
              <a:tabLst>
                <a:tab pos="478790" algn="l"/>
              </a:tabLst>
            </a:pPr>
            <a:r>
              <a:rPr lang="en-US" sz="2400" u="none" strike="noStrike" spc="0" dirty="0">
                <a:solidFill>
                  <a:srgbClr val="000000"/>
                </a:solidFill>
                <a:effectLst/>
                <a:latin typeface="Lucida Sans" panose="020B06020305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Mark of mite bite i.e. eschar (one should carefully look for eschar, even in covered body parts including axilla, buttock, groin </a:t>
            </a:r>
            <a:r>
              <a:rPr lang="en-US" sz="2400" u="none" strike="noStrike" spc="0" dirty="0" err="1">
                <a:solidFill>
                  <a:srgbClr val="000000"/>
                </a:solidFill>
                <a:effectLst/>
                <a:latin typeface="Lucida Sans" panose="020B06020305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etc</a:t>
            </a:r>
            <a:r>
              <a:rPr lang="en-US" sz="2400" u="none" strike="noStrike" spc="0" dirty="0">
                <a:solidFill>
                  <a:srgbClr val="000000"/>
                </a:solidFill>
                <a:effectLst/>
                <a:latin typeface="Lucida Sans" panose="020B06020305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IN" sz="2400" u="none" strike="noStrike" spc="0" dirty="0">
              <a:effectLst/>
              <a:latin typeface="Lucida Sans" panose="020B0602030504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ts val="1800"/>
              <a:buFont typeface="+mj-lt"/>
              <a:buAutoNum type="arabicPeriod"/>
              <a:tabLst>
                <a:tab pos="478790" algn="l"/>
              </a:tabLst>
            </a:pPr>
            <a:r>
              <a:rPr lang="en-US" sz="2400" u="none" strike="noStrike" spc="0" dirty="0">
                <a:solidFill>
                  <a:srgbClr val="000000"/>
                </a:solidFill>
                <a:effectLst/>
                <a:latin typeface="Lucida Sans" panose="020B06020305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Encephalitis or </a:t>
            </a:r>
            <a:r>
              <a:rPr lang="en-US" sz="2400" u="none" strike="noStrike" spc="0" dirty="0" err="1">
                <a:solidFill>
                  <a:srgbClr val="000000"/>
                </a:solidFill>
                <a:effectLst/>
                <a:latin typeface="Lucida Sans" panose="020B06020305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meningo</a:t>
            </a:r>
            <a:r>
              <a:rPr lang="en-US" sz="2400" u="none" strike="noStrike" spc="0" dirty="0">
                <a:solidFill>
                  <a:srgbClr val="000000"/>
                </a:solidFill>
                <a:effectLst/>
                <a:latin typeface="Lucida Sans" panose="020B06020305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-encephalitis</a:t>
            </a:r>
            <a:endParaRPr lang="en-IN" sz="2400" u="none" strike="noStrike" spc="0" dirty="0">
              <a:effectLst/>
              <a:latin typeface="Lucida Sans" panose="020B0602030504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ts val="1800"/>
              <a:buFont typeface="+mj-lt"/>
              <a:buAutoNum type="arabicPeriod"/>
              <a:tabLst>
                <a:tab pos="478790" algn="l"/>
              </a:tabLst>
            </a:pPr>
            <a:r>
              <a:rPr lang="en-US" sz="2400" u="none" strike="noStrike" spc="0" dirty="0">
                <a:solidFill>
                  <a:srgbClr val="000000"/>
                </a:solidFill>
                <a:effectLst/>
                <a:latin typeface="Lucida Sans" panose="020B06020305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Signs of vital organ involvement such as liver, kidney, lung and heart</a:t>
            </a:r>
            <a:endParaRPr lang="en-IN" sz="2400" u="none" strike="noStrike" spc="0" dirty="0">
              <a:effectLst/>
              <a:latin typeface="Lucida Sans" panose="020B0602030504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ts val="1800"/>
              <a:buFont typeface="+mj-lt"/>
              <a:buAutoNum type="arabicPeriod"/>
              <a:tabLst>
                <a:tab pos="485775" algn="l"/>
              </a:tabLst>
            </a:pPr>
            <a:r>
              <a:rPr lang="en-US" sz="2400" u="none" strike="noStrike" spc="0" dirty="0" err="1">
                <a:solidFill>
                  <a:srgbClr val="000000"/>
                </a:solidFill>
                <a:effectLst/>
                <a:latin typeface="Lucida Sans" panose="020B06020305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Haemorrhagic</a:t>
            </a:r>
            <a:r>
              <a:rPr lang="en-US" sz="2400" u="none" strike="noStrike" spc="0" dirty="0">
                <a:solidFill>
                  <a:srgbClr val="000000"/>
                </a:solidFill>
                <a:effectLst/>
                <a:latin typeface="Lucida Sans" panose="020B06020305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manifestations</a:t>
            </a:r>
            <a:endParaRPr lang="en-IN" sz="2400" u="none" strike="noStrike" spc="0" dirty="0">
              <a:effectLst/>
              <a:latin typeface="Lucida Sans" panose="020B0602030504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E8E7BF-83D4-C032-87D8-EC1AA306A328}"/>
              </a:ext>
            </a:extLst>
          </p:cNvPr>
          <p:cNvSpPr txBox="1"/>
          <p:nvPr/>
        </p:nvSpPr>
        <p:spPr>
          <a:xfrm>
            <a:off x="0" y="5677070"/>
            <a:ext cx="12192000" cy="116955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266700" indent="-533400" algn="ctr" defTabSz="179388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2000" b="1" dirty="0">
                <a:solidFill>
                  <a:srgbClr val="000000"/>
                </a:solidFill>
                <a:effectLst/>
                <a:latin typeface="Lucida Sans" panose="020B0602030504020204" pitchFamily="34" charset="0"/>
                <a:ea typeface="Calibri" panose="020F0502020204030204" pitchFamily="34" charset="0"/>
              </a:rPr>
              <a:t>Either SI. No. 1 with any two of the other criteria are present; </a:t>
            </a:r>
          </a:p>
          <a:p>
            <a:pPr marL="266700" indent="-533400" algn="ctr" defTabSz="179388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2000" b="1" dirty="0">
                <a:solidFill>
                  <a:srgbClr val="000000"/>
                </a:solidFill>
                <a:effectLst/>
                <a:latin typeface="Lucida Sans" panose="020B0602030504020204" pitchFamily="34" charset="0"/>
                <a:ea typeface="Calibri" panose="020F0502020204030204" pitchFamily="34" charset="0"/>
              </a:rPr>
              <a:t>or </a:t>
            </a:r>
          </a:p>
          <a:p>
            <a:pPr marL="266700" indent="-533400" algn="ctr" defTabSz="179388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2000" b="1" dirty="0">
                <a:solidFill>
                  <a:srgbClr val="000000"/>
                </a:solidFill>
                <a:effectLst/>
                <a:latin typeface="Lucida Sans" panose="020B0602030504020204" pitchFamily="34" charset="0"/>
                <a:ea typeface="Calibri" panose="020F0502020204030204" pitchFamily="34" charset="0"/>
              </a:rPr>
              <a:t>SI. No. 1 with any one of No. 7, 8, 9 or 10 are present.</a:t>
            </a:r>
            <a:endParaRPr lang="en-IN" sz="2000" b="1" dirty="0">
              <a:effectLst/>
              <a:latin typeface="Lucida Sans" panose="020B0602030504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7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350" y="762575"/>
            <a:ext cx="7391399" cy="53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216650"/>
            <a:ext cx="12192000" cy="64135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dirty="0">
                <a:latin typeface="Lucida Sans" panose="020B0602030504020204" pitchFamily="34" charset="0"/>
                <a:cs typeface="Times New Roman" pitchFamily="18" charset="0"/>
              </a:rPr>
              <a:t>Sites that manifest an eschar in scrub typhus patients: (a) male front, (b) male back, (c) female front, (d) female back</a:t>
            </a:r>
            <a:endParaRPr lang="th-TH" dirty="0">
              <a:latin typeface="Lucida Sans" panose="020B0602030504020204" pitchFamily="34" charset="0"/>
              <a:cs typeface="KodchiangUPC" pitchFamily="18" charset="-34"/>
            </a:endParaRPr>
          </a:p>
        </p:txBody>
      </p:sp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2590801" y="6457950"/>
            <a:ext cx="7402513" cy="476250"/>
            <a:chOff x="-432" y="4068"/>
            <a:chExt cx="5767" cy="300"/>
          </a:xfrm>
        </p:grpSpPr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-432" y="4068"/>
              <a:ext cx="547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endParaRPr lang="en-US" sz="1400" dirty="0">
                <a:latin typeface="Lucida Sans" panose="020B0602030504020204" pitchFamily="34" charset="0"/>
              </a:endParaRPr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4944" y="4068"/>
              <a:ext cx="391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 dirty="0">
                <a:latin typeface="Lucida Sans" panose="020B0602030504020204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07BAAA2-BA89-FD36-2401-BFCC4CC90F69}"/>
              </a:ext>
            </a:extLst>
          </p:cNvPr>
          <p:cNvSpPr txBox="1"/>
          <p:nvPr/>
        </p:nvSpPr>
        <p:spPr>
          <a:xfrm>
            <a:off x="293593" y="858421"/>
            <a:ext cx="377414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sz="2400" dirty="0">
                <a:latin typeface="Lucida Sans" panose="020B0602030504020204" pitchFamily="34" charset="0"/>
              </a:rPr>
              <a:t>Lesion at site of bite, then red spotted rash (eschar) on trunk, often extending to arms and legs in </a:t>
            </a:r>
            <a:r>
              <a:rPr lang="en-IN" sz="2400" b="1" dirty="0">
                <a:latin typeface="Lucida Sans" panose="020B0602030504020204" pitchFamily="34" charset="0"/>
              </a:rPr>
              <a:t>~ 50% </a:t>
            </a:r>
          </a:p>
          <a:p>
            <a:pPr marL="180975" indent="-18097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sz="2400" dirty="0">
                <a:latin typeface="Lucida Sans" panose="020B0602030504020204" pitchFamily="34" charset="0"/>
              </a:rPr>
              <a:t>Regional lymphadenopathy</a:t>
            </a:r>
          </a:p>
          <a:p>
            <a:pPr marL="180975" indent="-18097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sz="2400" dirty="0">
                <a:latin typeface="Lucida Sans" panose="020B0602030504020204" pitchFamily="34" charset="0"/>
              </a:rPr>
              <a:t>Conjunctival suffusion </a:t>
            </a:r>
          </a:p>
          <a:p>
            <a:pPr marL="180975" indent="-18097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sz="2400" dirty="0">
                <a:latin typeface="Lucida Sans" panose="020B0602030504020204" pitchFamily="34" charset="0"/>
              </a:rPr>
              <a:t>Maculopapular rash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91570E-54B0-8D29-6DA5-12942DE2D642}"/>
              </a:ext>
            </a:extLst>
          </p:cNvPr>
          <p:cNvSpPr txBox="1"/>
          <p:nvPr/>
        </p:nvSpPr>
        <p:spPr>
          <a:xfrm>
            <a:off x="0" y="9525"/>
            <a:ext cx="12192000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Lucida Sans" panose="020B0602030504020204" pitchFamily="34" charset="0"/>
              </a:rPr>
              <a:t>Findings….</a:t>
            </a:r>
            <a:endParaRPr lang="en-IN" sz="3200" dirty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050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Scrub Typh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29" y="878541"/>
            <a:ext cx="6306671" cy="53608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Content Placeholder 7">
            <a:extLst>
              <a:ext uri="{FF2B5EF4-FFF2-40B4-BE49-F238E27FC236}">
                <a16:creationId xmlns:a16="http://schemas.microsoft.com/office/drawing/2014/main" id="{E0BF739F-B62F-927A-25F4-E7B18A43E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93858" y="878541"/>
            <a:ext cx="4898092" cy="53735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1877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5623" y="1080248"/>
            <a:ext cx="6035675" cy="4525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D375DE88-4ECA-76B5-E798-D9D9D51C1D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11298" y="1080248"/>
            <a:ext cx="5252101" cy="45259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3069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F12AE585-5273-E882-5154-7ACAD184EF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772" y="714641"/>
            <a:ext cx="3986813" cy="43963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0A3C27F5-8119-1A23-3B6F-1979EC5B42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875" y="714642"/>
            <a:ext cx="3124199" cy="43963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CB55F7-6C53-5734-FC97-DAB181B261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415" y="714641"/>
            <a:ext cx="4104762" cy="439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2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3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893764"/>
            <a:ext cx="4038600" cy="3671887"/>
          </a:xfrm>
        </p:spPr>
      </p:pic>
      <p:pic>
        <p:nvPicPr>
          <p:cNvPr id="71684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893764"/>
            <a:ext cx="4038600" cy="3743325"/>
          </a:xfrm>
        </p:spPr>
      </p:pic>
    </p:spTree>
    <p:extLst>
      <p:ext uri="{BB962C8B-B14F-4D97-AF65-F5344CB8AC3E}">
        <p14:creationId xmlns:p14="http://schemas.microsoft.com/office/powerpoint/2010/main" val="16655245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</TotalTime>
  <Words>1208</Words>
  <Application>Microsoft Office PowerPoint</Application>
  <PresentationFormat>Widescreen</PresentationFormat>
  <Paragraphs>195</Paragraphs>
  <Slides>20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Lucida Sans</vt:lpstr>
      <vt:lpstr>Wingdings</vt:lpstr>
      <vt:lpstr>Office Theme</vt:lpstr>
      <vt:lpstr>Scrub typhus</vt:lpstr>
      <vt:lpstr>Scrub typhus</vt:lpstr>
      <vt:lpstr>Clinical features</vt:lpstr>
      <vt:lpstr>Symptoms &amp; signs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Whom to test for Scrub Typhus?</vt:lpstr>
      <vt:lpstr>PowerPoint Presentation</vt:lpstr>
      <vt:lpstr>Diagnosis of Scrub typhus</vt:lpstr>
      <vt:lpstr>Independent risk factors for development of severe illness</vt:lpstr>
      <vt:lpstr>In fever cases of 5 days or more duration, where malaria, dengue and typhoid have been ruled out, following drugs should be administered when scrub typhus is considered.</vt:lpstr>
      <vt:lpstr>PowerPoint Presentation</vt:lpstr>
      <vt:lpstr>At secondary and tertiary care</vt:lpstr>
      <vt:lpstr>PowerPoint Presentation</vt:lpstr>
      <vt:lpstr>Scrub Typhus- Prevention and Control</vt:lpstr>
      <vt:lpstr>To summarise</vt:lpstr>
      <vt:lpstr>Thank You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Scrub typhus</dc:title>
  <dc:creator>bibhuti saha</dc:creator>
  <cp:lastModifiedBy>DDHS MalariaWB</cp:lastModifiedBy>
  <cp:revision>25</cp:revision>
  <dcterms:created xsi:type="dcterms:W3CDTF">2024-05-19T15:49:26Z</dcterms:created>
  <dcterms:modified xsi:type="dcterms:W3CDTF">2025-06-25T09:23:02Z</dcterms:modified>
</cp:coreProperties>
</file>