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  <p:sldMasterId id="2147483722" r:id="rId6"/>
  </p:sldMasterIdLst>
  <p:notesMasterIdLst>
    <p:notesMasterId r:id="rId35"/>
  </p:notesMasterIdLst>
  <p:sldIdLst>
    <p:sldId id="256" r:id="rId7"/>
    <p:sldId id="741" r:id="rId8"/>
    <p:sldId id="738" r:id="rId9"/>
    <p:sldId id="725" r:id="rId10"/>
    <p:sldId id="301" r:id="rId11"/>
    <p:sldId id="302" r:id="rId12"/>
    <p:sldId id="618" r:id="rId13"/>
    <p:sldId id="740" r:id="rId14"/>
    <p:sldId id="739" r:id="rId15"/>
    <p:sldId id="351" r:id="rId16"/>
    <p:sldId id="743" r:id="rId17"/>
    <p:sldId id="350" r:id="rId18"/>
    <p:sldId id="349" r:id="rId19"/>
    <p:sldId id="316" r:id="rId20"/>
    <p:sldId id="264" r:id="rId21"/>
    <p:sldId id="706" r:id="rId22"/>
    <p:sldId id="708" r:id="rId23"/>
    <p:sldId id="709" r:id="rId24"/>
    <p:sldId id="308" r:id="rId25"/>
    <p:sldId id="711" r:id="rId26"/>
    <p:sldId id="356" r:id="rId27"/>
    <p:sldId id="712" r:id="rId28"/>
    <p:sldId id="713" r:id="rId29"/>
    <p:sldId id="737" r:id="rId30"/>
    <p:sldId id="620" r:id="rId31"/>
    <p:sldId id="645" r:id="rId32"/>
    <p:sldId id="312" r:id="rId33"/>
    <p:sldId id="31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117E1-47AD-439F-9724-AC0A27C119EE}" v="1" dt="2025-07-14T16:17:51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7-20T20:07:42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8953 12404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7-20T20:07:43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8953 12404,'21'0,"-21"0,22 0,-1 0,-21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7-20T20:07:45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9377 12467,'21'21,"42"1,-42-1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7-20T20:07:45.8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9482 12531,'22'0,"-22"0,21 0,0 0,-21 0,21 0,-21 0,21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7-07-20T20:08:33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11726 6371,'21'0,"-21"0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5-14T13:34:54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2734 0,'18'0'641,"-1"0"-626,1 0 1,-18-18 0,35 18-1,-17 0 1,17 0 15,18-17-15,-18 17-1,-17 0 1,52-18 0,-34 18-1,-19-18-15,19 18 32,-1 0-17,0 0 1,-17 0-1,17-17 1,-17 17-16,-1 0 16,1 0-1,35 0 32,-35 0-31,17-18-1,0 18 1,-17 0 0,-1 0-16,1 0 15,17 0 1,-17 0 0,17-17-1,-17 17 1,17 0-1,0 0 1,1-18 0,-1 18 15,0 0-15,-17 0-1,35 0 1,-18-18-1,36 18 1,-54 0 0,19 0-1,17 0 1,-18 0 15,18 0-15,-36 0-1,1 0 1,0 0-16,17 0 16,-17 0-1,34 0 17,-16 0-17,-19 0 1,36 0-1,-17 0 1,-1 0 0,0 0-1,0 0 1,36 0 0,-53 0-1,-1 0 1,36 0-1,-35 0 1,-1 0 0,36 0-1,-35 0 1,17 0 15,1 0-15,-19 0-1,18 0 1,-17 0 0,0 0-1,-1 0 1,1 0 0,0 0-1,-1 0 16,1 0-15,0 0 0,-1 0-1,1 0 1,-1 0 0,1 0 15,0 0-16,-1 0 1,1 0 0,17 0-1,-17 0 1,0 0 0,17 0-1,-17 0 1,17 0-1,-18 0 1,1 0 0,17 0-1,-17 0 17,0 0-17,-1 0 1,19 0-1,-19 0 1,-17 18 0,18-18-1,-1 18-15,1-18 16,0 0 0,-1 0-1,1 0 1,-18 17-1,35 1 1,1-1 0,-19 1-1,1 0 1,0-18 31,-1 17-47,1-17 31,-1 0-15,-17 18 15,18-18-15,-18 18 15,18-18-31,-18 17 15,0 1 17,0 0-17,17-18-15,-17 17 16,18 1 31,0-18-32,-18 18 1,17-1 0,-17 1-1,0-1 1,0 1 0,18-18-1,-18 18 1,0-1 15,0 1 32,0 0 312,-18-1-313,1 1-31,-1 0-15,0-1 0,18 1-1,0-1 1,-17 1-1,-1 0 17,18-1-17,-18-17 1,18 18 0,-17 0-1,17-1 1,-18 1-1,1-18 1,17 18 0,-18-18-1,0 17 1,1-17 15,-1 0-15,18 18-1,-18-18 1,1 0 15,-1 0 47,0 0-31,1 0-31,-1 0 15,0 0-15,1 0-1,-1 0 17,1 0-17,-1 0 17,0 0-17,1 0 1,-1 0-1,0 0 17,1 0-17,-1 0 1,0 0 15,1 17-15,-1-17-1,18 18 1,-17-18 0,-1 0-1,0 0 1,1 0 0,-1 18-1,0-18 16,1 0-15,-1 0 0,0 0-1,1 0 1,-1 17 0,18 1 15,-18-18-16,1 18 1,-1-18 0,-17 17-1,17 1 1,1 0 0,-1-18-16,0 0 15,1 0 1,-1 0-1,0 0 1,1 0 0,-18 17-1,-1-17 17,19 18-1,-1-18-16,0 0 1,1 0 0,-19 0-1,36 17 1,-35-17 0,18 0-1,-1 0 1,0 0-1,1 0 1,-1 0 15,18 18-15,-18-18-16,1 0 31,-1 0-15,0 0-1,1 0 1,-1 18 15,1-18-15,-1 0 0,0 0-1,1 0 1,-1 0-1,0 0 17,1 0-17,-1 0 1,0 0 15,1 0-15,-1 0-1,0 0 17,1 0-17,-1 0 1,1 0 0,-1 0-1,0 0 1,1 0-1,-19 0 1,19 0 0,-1 0-1,0 0 1,-17 0 0,18 0 15,-1 0-16,0 0 1,1 0 0,-1 0-1,18-18 1,-18 18-16,1-18 16,-19 18-1,19-17 16,-1 17-15,0 0-16,1 0 31,-1 0-15,1-18 15,-1 18-15,0 0-1,18-17 1,-17-1 0,-1 18-16,0 0 31,1-18-15,17 1-1,-18 17 1,0 0-1,1 0 1,-1-18 0,1 18-1,17-18 17,-18 18-1,0 0-16,1 0 1,-1 0 78,0 0-79,18-17 1,-17 17 0,17-18-1,-18 18 17,0 0-1,18-18-16,-17 18 1,-1 0 0,18-17-1,-17 17 1,17-18 15,-18 18-31,0 0 63,1 0-48,17-17 1,-18 17 0,0 0 15,1 0 0,-1 0 16,18-18-31,-18 18 46,1-18 1,-1 18-17,18-17-30,-17 17 0,-1 0 31,0 0-1,18-18 48,-17 18-31,-1 0-48,0 0 63,18-18-62,-17 18 15,-1-17-15,0 17 15,1 0 63,-1 0-16,18-18-47,0 0-15,-18 18 0,1 0 46,-1 0-15,18-17-47,0-1 47,0 1 0,0-1-16,-17 18 0,17-18 16,-18 18-31,18-17-1,-18 17 17,18-18-32,0 0 31,-17 18-31,17-17 31,-18 17 0,0 0 16,18-18-16,0 0 1,0 1-17,-17 17 17,-1 0 14,18-18-14,0 1-1,0-1 63</inkml:trace>
  <inkml:trace contextRef="#ctx0" brushRef="#br0" timeOffset="14302.83">20567 3193 0,'18'0'484,"-1"0"-453,1 0-15,0 0 0,-18-18 15,17 18-16,1 0 1,-1-18 0,1 18-1,0 0 1,-1-17 0,1 17-16,0 0 15,-1 0 1,36-18-1,-35 18 1,-1 0 0,36 0-1,-35 0 1,0 0 0,17-18-1,0 18 16,-17 0-15,17 0 0,0 0-1,-17-17 1,17 17 15,-17 0-31,0 0 16,17 0-1,0 0 1,-17 0 0,17-18-1,0 18 1,-17-17 0,35 17 15,-35 0-16,17 0 1,0 0 0,0-18-1,18 18 17,-35 0-17,0-18 1,-1 18-16,18 0 15,-17 0 1,17 0 0,18 0-1,-17 0 1,17 0 0,-18-17-1,18 17 16,17 0-15,-17 0 0,35 0-1,-52-18 1,-1 18 0,35 0-1,-34 0 1,-1 0-1,18 0 1,0 0 0,0 0-1,-36 0 1,36 0 0,0 0 15,-35 0-16,17 0 1,0 0 0,1 0-1,-1 0 1,-17 0 0,17 0-1,-17 0 1,-1 0-1,1 0 1,-1 0 0,1 0-1,17 0 1,-17 0 15,17 18 0,-17-18-15,17 0 0,-35 17-1,18-17 1,0 18 0,-1-18-1,1 0 1,-1 18-1,1-1 1,0-17 15,-18 18 1,17-18-17,1 17 1,0-17 15,-18 18 0,17-18-15,-17 18 0,0-1 77,0 1-46,0 0 0,18-18-31,0 0 15,-18 17-31,17-17 16,-17 18-1,18 0 1,-1-1-1,-17 1 1,18-1 0,0-17 15,-18 18-31,17 0 16,-17-1 15,18-17 0,-18 18-15,0 0 46,-18-18 313,1 0-344,17 17 469,-18-17-484,0 0-16,18 18 16,-17 0-1,-1-1 1,1 1 0,-1-1-1,18 1 16,0 0-15,0-1 0,-18 1-1,18 0 1,-17-18 0,17 17 30,-18-17-30,0 0 0,18 18-1,-17 0 1,17-1 15,0 1-15,0 0-1,-18-18 1,18 17 0,-18-17 77,1 0-46,-1 0 0,1 0-31,-1 0-1,0 0 17,1 0-17,-1 0-15,0 0 16,1 0-16,-1 18 16,0-18 15,1 17-31,-1-17 15,-35 0 1,36 0 0,-54 0-1,36 0 1,-1 0 0,-16 0-1,34 0 1,-17 0-1,-1 0 1,1 0 15,17 0 1,1 0-17,-1 0 16,0 0-15,1 0 0,-1 0-1,1 0 1,-1 0 0,0 0-1,1 0 1,-1 0-1,0 0 1,1 0 15,-1 0-31,0 0 16,1 0 0,-1 0-1,1 0 1,-1 18 15,0-18-15,1 0-1,-1 0 1,18 18 0,-18-18-1,1 0 1,-1 0 15,0 0-15,1 0-1,-1 0 1,1 0 31,-1 17-16,0-17 0,1 0 16,-1 0-31,0 0-1,1 0 17,-1 0 15,0 0-32,1 0 16,-1 0-15,1 0 0,-1 0 15,0 0 0,1 0-15,-1 0-1,0 0 1,1 0 0,-1 0-1,0 0 32,1 0-31,-1 0-1,0 0 1,1 0 0,-1 0-1,1 0 17,-1 0-17,0 0 1,1 0-1,-1 0 1,0 0 0,1 0 31,-1 0-32,0 0 1,1 0-1,-1 0 17,1 0-1,-1 0-15,0 0-1,1 0 1,-1 0 15,0 0-15,1 0 62,-1 0-47,0 0-15,1 0 15,-1 0 0,0 0 32,1 0-1,-1 0-31,1 0-15,-1 0 15,0 0-15,1 0 0,-1 0 30,0 0-14,1 0-17,-1 0-15,0 0 16,1 0 15,-1 0 0,1 0 1,-1 0-1,0 0-15,1 0 30,-1 0-30,0 0 47,1 0-17,-1 0-30,0 0 0,18-17 31,-17 17-32,-1 0 32,18-18 31,-17 18-47,-1 0-31,0 0 32,1-18 15,-1 1-16,0 17 47,1-18-31,17 1-16,-18 17-31,18-18 63,-18 18-63,18-18 15,-17 18 1,17-17-1,0-1 1,-18 18 15,18-18-15,0 1 46,0-1-30,0 0-17,0 1 32,0-1 94,0 0-16,0 1-16,0-1-78,0 1-15,0-1 0,0 0 62,0 1-31,0-1 46,0 0-77,0 1 47,0-1-17,0 0 79,0 1-93</inkml:trace>
  <inkml:trace contextRef="#ctx0" brushRef="#br0" timeOffset="91157.93">18098 8537 0,'0'18'438,"0"-1"-423,0 1 16,0 0 16,0-1 16,0 1-16,0 0 218,-18-18-249,18 17 406,0-34 140,18 17-452,-18-18-95,17 18 17,1 0 30,-18-18-46,17 18 46,1 0-31,0 0 1,-1 0-17,1 0 17,0 0-17,-1 0 48,1 0-48,0 0 1,-1 0 15,1 0-15,-1 0 15,1 0-15,0 0 15,-1 0-15,1 0 15,0 0-16,-18 18 1,17-18 47,-17 18-63,0-1 93,18-17-30,0 0 15,-1 0-31,-17-17 78,18-1-125,-1 0 31,1 18 0,0 0-15,-1-17 0,19 17-1,-19 0 1,-17-18-1,36 18 1,-1 0 0,0 0-1,-17 0 1,35 0 0,-18-18-1,0 18 1,1 0-1,-1 0 1,-18 0 0,1 0-1,0 0 1,-1 0 0,1 0-1,0 0 16,-1 0 1,1 0-17,0 0 1,-1 0 0,1 0-1,-1-17 1,1 17-1,0 0 1,-1 0-16,19 0 16,-19 0-1,1 0 1,0 0-16,17 0 16,-17-18-1,17 18 16,-18 0-15,19 0 0,-19 0-16,1 0 31,0 0-15,-1 0-1,19 0 1,-19 0-1,1 0 17,-1 0-17,1 0-15,0 0 16,-1 0 0,1 0-16,0 0 62,-1 0-46,1 0-1,17 0 1,-17 0 0,-1 0 15,1 0-31,0 0 15,-1 0 1,1 0 0,17 0 15,-17 0-15,0 0 15,-1 0-31,1 0 31,-1 0-15,1 0-1,0 0 1,17 0 0,-17 0-1,-1 0 1,1 0-16,17 0 15,1 0 1,-19 0 0,18 0-1,-17 0 1,17 0 0,1 0-1,-19 18 1,36-18 15,-35 0-15,17 17-1,-17-17 1,-1 18 0,19-18-1,-19 0 1,1 0-1,0 0 1,-1 18 0,1-18 15,0 0-15,-1 0-1,1 0 1,-1 17 15,1-17-15,-18 18-1,18-18 1,-1 0 0,1 18-1,0-18 1,-1 17-1,1-17 1,0 18 15,-1-18-15,-17 18-16,18-18 16,-1 0-1,1 0 1,0 17 62,-18 1 16,17-18-32,-17 18-15,0-1 0,0 1 0,0-1 47,-17-17 640,-1 0-718,0 0 15,1 0-16,-1 0 17,1 0 30,-1 0 1,0 0-32,1 0-31,-1 18 16,-17 0-1,35-1 16,-18 1-15,0 0 0,1-18-1,-1 0 1,1 0 0,-1 0 30,0 0 17,1 0 218,17 17-281,-18-17 16,0 0-1,1 0 1,-1 0 0,18 18-1,-18-18 1,1 0 0,-1 0-1,0 0 1,1 0-1,-18 18 1,-1-18 0,19 0-1,-1 0 1,0 0 0,1 0-1,-1 0 1,0 0 15,1 0-15,-1 0 15,1 0 31,17 17-46,-18-17 15,0 0-15,1 0 0,-1 0 15,0 0 16,1 0 15,-1 0-46,0 0 15,1 0-15,17-17-1,-18 17-15,18-18 16,-18 18 0,1 0-1,-1 0 16,1 0-31,-1 0 32,0 0-17,1 0 17,-1 0 30,0 0-15,1 0-31,-1 0 30,0 0-30,18-18 15,-17 18-15,-1 0 0,1 0-1,-1 0 1,0 0-1,1 0 1,-1 0 15,0 0-15,1 0 0,-1 0-1,0 0 1,1 0-16,-18 0 31,17 0-15,0 0-1,1 0 1,-1 0 0,0 0-16,1 0 15,-19 0 1,1 0-1,18 0 1,-1 0 0,-35 0-1,35 0 17,1 0-32,-1 0 31,-17 0-16,17 0 17,0 0-1,1 0-15,-1 0-1,1 0 1,-1 0-1,0 0 1,1 0 62,-1 0-47,0 0 16,1 0 31,-1 0-31,0 0 16,1 0 31,-1 0-63,1 0 0,-1 0 16,0 0-16,1 0-15,-1 0 31,0 0 0,1 0-16,-1 0-16,0 0 17,1 0-1,-1 0 31,0 0-46,1 0 15,-1 0-15,1 0 15,-1 0 16,0 0-16,1 0-15,-1 0 46,0 0-30,1 0 30,-1 0 1,18-17-32,-18 17 0,1 0-15,-1 0 46,1 0-15,-1 0-16,0 0 79,18-18-95,-17 18 1,-1 0 15,0 0 297,1 0-265,-1 0-16,18-18 15,-18 18 48,1 0-32,-1 0-47,1 0 47,-1 0-62,0 0 46,1 0 63,-1 0-31,0 0-78,1 0 15,-1 0 47,18-17 110,0-1-142,-18 18-46,1 0 32,-1 0-1,18-18 16,-17 18-47,-1 0 47,18-17-16,-18 17 16,18-18-32,0 1 32,0-1 16,0 0-1,0 1 110,-17 17-109,-1 0 46</inkml:trace>
  <inkml:trace contextRef="#ctx0" brushRef="#br0" timeOffset="104011.9">18062 11430 0,'18'0'265,"0"0"-234,-18-18-31,17 18 16,1 0 15,-1 0-15,1 0 15,0 0-15,-1-17-1,1-1 1,0 18-16,-1-18 16,19 18-1,-1-17 1,0 17 0,-35-18-1,53 1 1,-18 17-1,-17 0 17,17 0-17,0 0 1,-17-18 0,17 18-1,1 0 1,-1-18-1,-17 18 1,17-17 0,0 17-1,-17 0 1,17 0 0,0-18-1,1 18 1,-19 0-1,19 0 1,-1-18 15,-18 18-15,19 0 0,17 0-1,-18 0 16,-17 0-31,-1 0 16,18-17 0,1 17-1,-19 0 1,19 0 0,-1 0-1,-17 0 1,17 0-1,0 0 17,0-18-17,1 18 1,-1 0 0,-17 0-1,35 0 1,-18-18-1,0 18 1,0-17 0,1 17-1,-19 0 1,36 0 0,-35 0-1,17-18 1,-17 18-1,17 0 17,18-18-17,-18 18 17,-17 0-32,17 0 15,-17 0 1,17 0-1,18 0 1,-35 0 0,35 0-1,-18 0 1,-18 0 0,19 0-1,-1 0 1,0 0-1,-17 0 1,0 0 15,17 0-15,0 0 0,-17 0-1,-1 0 1,19 0-1,-1 0 1,-17 0 0,17 0-1,18 0 1,-36 0 0,1 18-1,53-18 1,-54 18-1,19-1 1,-1 1 15,0-18-15,-17 0 0,-1 0-1,1 18 1,0-1-1,-1 1 1,-17 0 0,18-1-1,0 1 1,-1-18 0,-17 18 30,0-1 1,0 1-15,0-1-1,0 1-16,0 0-15,18-1 32,-18 1-32,0 0 31,0-1-31,0 1 16,0 0-1,0 17 1,17-18-1,-17 1 1,18 17-16,-18-17 31,0 17-15,0-17 0,0 0-1,0-1 1,0 1 15,0 0-15,0-1-1,0 1 1,0-1 0,-18-17 468,1 0-453,17 18-31,-18-18 16,18 18-1,-17-1 1,-1 1 15,18 0-15,-18-18-16,1 17 31,-1-17-15,0 18-1,1 0 1,-1-18 0,0 0-1,1 17 1,-1 1 15,1-18-15,-1 0-1,0 0 110,18-18 32,-17 18-157,17-17 109,-18 17-93,0 0-1,18-18 1,-17 18 0,-1-18-1,18 1 1,-18 17-1,1-18 1,-1 18 0,1-18 15,-1 1-31,0-1 16,-17 18-1,17 0 1,-35-35-1,36 35 17,-19 0-17,19 0 1,-1 0 0,1 0 62,-1 0 156,0 0-218,1 0-16,-1 0 31,0 0-15,1 0 15,-1 0-16,18 17 1,-18-17-16,1 0 16,-1 0-1,1 0 1,-1 0 15,0 0-15,1 0-1,-1 0 1,0 0 15,1 18-15,-1-18 0,0 0-1,18 18 1,-17-18-1,-1 0 1,0 0 15,1 0 204,-1 0-173,1 0-46,-1 0-1,0 0 17,1 0-17,-1 0 1,0 0 15,1 0-15,-1 0-1,0 0 1,1 0 0,-1 0 15,1 0-15,-1 0-1,0 0 1,1 0-1,-1 0 1,0 0 31,1 17-31,-1-17-1,0 0 1,1 0-1,-1 0 1,1 0 15,-1 0 1,0 0-32,1 18 15,-1-18 48,0 0-48,1 0 32,-19 0-16,19 0 1,-1 0-17,1 0 1,-1 0 15,0 0-15,1 0-1,-1 0 1,0 0 15,1 0-15,17 18 0,-18-18-1,0 0 1,1 0-1,-1 0 1,0 0 0,1 0 46,-1 0-46,1 0-1,-1 0 1,0 0 0,1 0 15,-1 0 16,0 0-32,1 0 1,-1 0 0,0 0-1,1 0 1,-1 0 31,1 0-32,-1 0 17,0 0-17,1 0 1,-1 0 0,0 0 15,1 0-16,-1 0 1,0 0 0,1 0-1,-1 0 1,18-18 46,-18 18-30,1 0-1,-1 0 0,18-18 0,-17 18 1,-1 0-1,0 0 125,1 0-109,-1 0 0,0 0-16,1 0-15,-1 0 46,0 0 1,1 0-48,-1 0 1,1 0 31,-1 0-31,0 0 15,1 0 31,-1 0-46,0 0 31,1 0 0,-1 0-47,18-17 62,-18 17-46,18-18 31,-17 18-32,-1 0 17,1 0-17,-1 0 16,18-18-15,-18 18 15,1 0-31,17-17 63,-18 17-32,0 0 47,1 0-47,17-18 1,-18 18-1,0 0 63,1 0-79,17-17 32,-18 17-16,18-18-15,-17 18 0,-1 0 77,18-18-77,-18 18 0,1-17 15,17-1-15,-18 18 46,18-18-31,-18 18 1,18-17-17,0-1 48,0 0 15,-17 18-63,17-17 17,0-1 46,0 0-63,-18 18-15,18-17 32,-18 17-1,18-18 0,0 1 110,0-1-47,18 18-32,-18-18-31,18 18-15,-1 0 15,1 0 47,0 0-15,-1 0-1,1 0-15,-18 18 78,0 0-109</inkml:trace>
  <inkml:trace contextRef="#ctx0" brushRef="#br0" timeOffset="122603.63">9631 8114 0,'17'0'547,"1"0"-500,0 0-16,-1 0 16,1 0-16,0 0-15,-1 0 31,1 0-32,0 0 17,-1 0-1,1 0 0,-1 0-15,1 0 109,0 0-78,-1 0-32,1 0 17,0 0-1,-1-18-31,-17 1 15,18 17 32,0 0-31,-1 0 0,1 0 30,0 0-30,-1 0 31,1 0 0,-1 0 0,1 0-32,0 0 1,-1 0 0,1 0 30,0 0-30,-1 0 0,1 0-1,0 0 17,-1 0-17,-17-18-15,18 18 31,-1 0-15,1 0 15,17 0-15,-17 0 0,0 0-1,17-18 1,-17 18-1,17 0 1,-17 0 15,-1 0-31,1 0 16,-1 0 0,1 0-1,0 0 16,-1 0-15,1-17 0,0 17-16,-1 0 15,19 0 17,-19 0-17,1 0 1,-18-18-1,35 18 1,-17 0 0,-1 0-1,1 0 1,0 0 0,-1 0-1,1-18 1,0 18-1,-1 0 17,1 0-17,-1 0 17,1 0-17,0 0 1,-1 0-1,1 0 17,-18-17-17,18 17-15,-1 0 16,1 0 0,0 0-1,-1 0 1,1 0 15,-1 0-15,1 0-1,0 0 1,-1 0 15,1 0-31,0 0 31,-1 0-15,1 0 0,0 0-1,-1 0 1,1 0 0,0 0-1,17 0 1,0 0-1,-17 0 1,-1 0 0,1 0-1,0 0 1,17 0 0,0 0 15,-17 0-16,-1 0 1,19 0 0,-19 0-1,1 0 1,0 0-16,-1 0 31,1 17-15,0-17-1,-1 0 1,1 0 0,17 0-1,-17 0 17,-1 18-17,1-18 1,0 0-1,-1 18 1,1-18 0,0 0-1,-1 0 17,1 0-17,0 0 1,-1 0-1,1 0 1,-1 0 0,1 0 15,0 0-15,-1 0-1,19 0 1,-19 0-1,1 0 1,0 0 0,-1 0-1,1 0 1,-1 0 0,1 0-1,0 0 1,-1 0-16,1 0 15,0 0 1,17 0 15,0 0 1,-17 0-32,17 0 15,-17 0 16,-1 0-15,1 0 0,0 0-1,-1 0 1,1 0 0,0 0 30,-1 0 1,1 0-15,0 0 14,-1 0-14,1 0-1,-1 0 16,1 0 0,0 0-16,-1 0-15,1 0-1,0 0 1,-1 0 15,1 0 0,0 0 1,-1 0-1,1 0 16,-1 0-32,-17 17 1,0 1 31,18-18-16,-18 18 0,0-1-15,18-17 0,-18 18-1,17-18 32,-17 18-31,0-1-1,18-17-15,0 0 32,-1 35-17,-17 1 1,18-19-1,-18 1 1,0 0 15,0-1-15,0 1 0,0 0-1,0-1 79,0 1-32,-18-18 204,1 0-235,-1 0-15,0 0-16,1 0 31,-1 0-15,0 17 15,1-17-15,-1 0-1,1 0 17,-1 0 14,0 0 298,1 0-313,-1 0-15,0 0 15,18-17-15,-17 17 0,-1 0 15,0 0-16,1 0 32,-1 0-31,1 0 15,-1 0 0,0 0-15,1 0 0,-1 0 15,0 0-15,1 0-1,-1 0 1,0 0-1,1 0 32,-1 0 313,0 0-313,-17 0-16,18 0-16,-1 0 17,0 0-1,1 0-15,-1 0-1,0 0 16,1 0-15,-1 0 62,18 17-62,-18-17-1,1 0 48,-1 0-32,1 0 0,-1 0 16,0 0 31,1 0-46,-1 0-1,0 0-15,18 18-1,-17-18 1,-1 0 15,0 0 47,18 18-62,-17-18 15,-1 0 16,1 0-16,-1 17 16,0-17-16,1 0 47,-1 0-15,0 0-32,1 0 0,-1 0 16,0 0 16,1 0-32,-1 0 0,1 0 16,-1 0-16,0 18-15,1-18 15,-1 0-15,0 0 15,1 0-15,-1 0-1,0 0 1,1 0 0,-1 0 15,0 0-15,1 0-1,-1 0 1,18 18-16,-17-18 15,-1 0 17,0 0-1,1 0-31,-1 0 31,0 0-15,1 0-1,-1 0 1,0 0 15,1 0-15,-1 0 0,1 0-1,-1 0 1,0 0 15,1 0 0,-1 0 1,0 0-17,1 0 16,-1 0 1,0 0-1,1 0 16,-1 0-32,0 0 32,1 0-31,-1 0 15,1 0 0,-1 0-15,0 0 31,1 0-47,-1 0 16,0 0 15,1 0-16,-1 0 17,0 0-17,1 0 1,-1 0 0,1 0 15,-1 0-16,0 0 1,1 0 0,-1 0-1,0 0 1,1 0 62,-1 0-62,0 0 62,1 0-63,-1 0 79,1 0-47,-1 0 16,0 0-17,1 0-14,-1 0-17,0 0 17,1 0 14,-1 0-30,0 0 15,18-18 1,-17 18-17,-1 0 1,1 0-1,-1 0 64,0 0-48,1 0 31,-1-18-46,0 18 15,1 0-15,-1 0 46,0-17-46,1 17 0,-1 0 30,0 0 1,1 0 0,-1 0 16,1 0-16,-1 0-1,0 0-14,1 0 30,-1 0-46,0 0 93,1 0-93,-1 0 46,0 0-15,1 0 0,-1 0 47,1 0-63,-1 0-15,0 0 15,1 0 0,-1 0 0,0 0 63,1 0-31,-1 0-32,0 0 31,1 0-15,-1 0-31,18-18 15,-18 18 32,18-18-48,-17 18 17,-1 0 30,1 0-15,-1 0-16,18-17 32,-18 17-63,18-18 62,0 1 1,-17 17-32,-1 0 0,18-18 16,0 0-16,-18 18 32,18-17-1,0-1-15,0 0 0,0 1 16,0-1-48,0 0 95,0 1-95,-17 17 454,-1 0-453</inkml:trace>
  <inkml:trace contextRef="#ctx0" brushRef="#br0" timeOffset="138101.76">9507 11060 0,'18'0'547,"0"0"-532,-18-18-15,17 18 16,1 0 0,0 0-1,-1 0 32,1 0-31,-18-18-1,17 18 1,1 0 0,0 0-1,-1-17 1,-17-1 0,18 18-1,0 0 1,-1 0-1,1 0 1,0 0 0,-1 0-1,1 0 17,-1 0-17,-17-18 1,18 18-1,0 0-15,-1 0 32,1 0-17,-18-17 1,18 17-16,-18-18 16,17 18-1,1 0 1,0 0-1,-1 0 1,1 0 0,0-18 15,-1 18-15,1 0 15,17 0-16,-17-17 1,-1 17 0,1 0-1,0-18 1,-1 18 0,1 0-16,0 0 31,17 0-16,-18 0 1,19 0 0,-19-17 15,1 17-31,0 0 16,-1-18 15,1 18-16,-18-18 1,18 18 0,-1 0-1,1 0-15,17 0 16,-17 0 0,-18-17-1,17 17-15,19 0 16,-19 0-1,19-18 1,-19 18 0,19 0-1,-1-18 1,-18 18 15,36 0-15,-35-17-1,17 17 1,1 0 0,-19 0-1,1 0 1,-1-18 0,1 18-1,17 0 1,1 0-1,-19 0 1,36 0 0,-35 0-1,17 0 1,0 0 0,18 0 15,0 0-16,-17-18 1,16 18 0,1 0-1,-17 0 1,17 0 0,-18 0-1,0-17 1,0 17-1,18 0 1,0 0 0,-17 0-1,-19 0 1,18 0 15,1 0-15,-1 0-1,-17 0 1,35 0 0,-36 0-1,18 0 1,-17 0 0,0 0-1,-1 0 1,19 0-1,-19 0 1,19 0 0,-19 0-1,1 0 1,-1 0 15,1 0-15,0 0-1,-1 0 1,1 0 15,0 0-15,35 0 0,-36 0-1,1 0 1,-1 0-16,19 0 15,-19 0 1,1 0 0,0 0-1,-1 0 1,19 0 15,-19 0 0,1 0-15,0 0 0,-1 0-1,1 0 1,-1 0 0,1 0-1,0 0 16,-18 17 1,17-17-17,1 18 1,0-18 0,-1 0 15,1 0-16,-18 18 1,18-18 0,-18 17-1,17-17 17,1 0-17,-18 18 79,17-18-47,-17 18-32,0-1 79,0 1-78,0 0 31,0-1 62,0 1-78,0-1 16,0 1-31,0 0-1,0-1 1,0 1 0,0 0-1,0-1 1,0 1 0,0 0 15,0-1-16,0 1 17,0-1-1,0 1-15,0 0 46,0-1 157,0 1-204,0 0 32,-17-18 16,17 17-48,-18 1-15,1-18 16,17 18 0,0-1-1,0 1 1,0 0 31,-18-18-16,0 0 16,18 17-31,-17-17 30,-1 0 64,0 0-32,1 18 250,-1-1-265,0-17-48,1 0-15,-1 18 31,1-18-15,17 18-16,-18-18 31,0 0 1,1 0-17,-1 0 32,0 0-31,1 0-1,-1 0 17,0 0-17,1 0 16,-1 0-31,0 0 16,18 17 0,-17-17-1,-1 0 17,1 0-17,-1 0 1,0 0-1,1 18 1,-1-18 0,0 0 15,18 18-15,-17-18-1,-1 0 1,0 0-16,1 0 15,-1 0 32,1 0-31,-1 0 0,0 0-1,1 0 1,-1 0-1,0 0 48,1 0-32,-1 0 0,0 0 1,1 0-32,-1 0 15,1 0 32,-1 0-31,0 0 15,1 0-15,-1 0-1,0 0 17,1 0 14,-1 0-30,0 0 0,1 0-1,-1 0 17,1 0-17,-1 0 48,0 0-32,1 0 0,-1 0-15,0 0 15,1 17-15,-1-17 46,0 0-46,1 0 31,-1 0-16,0 0 0,1 0 16,-1 0-16,1 0-15,-1 0 0,0 0 15,1 0-16,-1 0 32,0 0 0,1 0-31,-1 0 15,18 18-15,-18-18-1,1 0 1,-1 0 31,1 0-16,-1 0-15,0 0-1,1 0 17,-1 0-17,0 0 16,1 0-15,-1 0 0,0 0-1,1 0 1,-1 0 15,0 0 0,1 0-15,-1 0 15,1 0-15,-1 0 15,0 0 0,1 0-15,-1 0 0,0 0-1,1 0 1,-1 0 0,0 0 15,1 0 0,-1 0-31,1 0 31,-1 0-15,0 0 0,1 0 15,-1 0-16,0 0 32,1 0-15,-1 0-1,0 0-16,1 0 17,-1 0-17,1 0 17,-1 0-1,0 0-16,1 0 1,-1 0 15,0 0-15,1 0 15,-1 0-15,0 0-1,1 0 1,-1 0 31,1 0-16,-1 0 0,0 0 1,1 0-17,-1 0 17,0 0-1,1 0-16,-1 0 1,0 0 0,1 0 31,-1 0-16,0 0-16,1 0 1,-1 0 15,1 0-15,-1 0 15,0 0 32,1 0-63,-1 0 31,0 0 0,1 0 0,-1 0 1,0 0-1,1 0-31,-1 0 219,1 0-188,-1 0 0,0 0-15,18-18-1,-17 18 64,-1 0-33,0 0 1,1 0-31,-1 0 62,0 0 0,1 0-31,-1 0-16,0 0 1,1 0 30,-1 0-46,1 0 124,-1 0-108,0 0 30,1 0-15,-1 0 0,0 0 15,1 0 16,-1 0-15,0 0 15,1 0 0,-1 0 0,1 0-46,-1 0 155,0 0-156,1 0 1,-1 0 61,0 0-77,1 0 31,-1 0 0,0 0 62,1 0-78,17-17 1,-18 17-1,18-18-16,-17 18 17,17-18-17,-18 18 1,18-17 31,-18 17-32,1 0 17,17-18-17,-18 18 63,18-18-15,0 1 31,0-1-1,0 1-46,0-1 110,18 18-126,-1-18 31,-17 1 32,18 17-47,-18-18-16,18 18 47,-18-18-62,17 18 46,-17-17 1,18 17-47,-1 0 15,-17-18-16,0 0 1,18 1 0,-18-1 46,18 18-31,-18-18 1,17 18-32,1-17 15,-18-1 1,18-17 0,-18 17 15,0 1-16,17 17 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B2191-49DD-4208-B379-FA87E8F70664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0616E-4DD5-49C4-9C13-31315A0AED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9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DA0D-226F-5A38-502E-09225A56E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C745D-B4D7-4571-3779-A47F721A5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8F4D3-4593-5D74-8E1A-CD029CFA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CF58-C79F-12A1-52A9-03E2DFFA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3D1C1-D1F8-4E29-094A-1F9086E2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0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F48E-1921-04A7-E5A3-70598D5E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CCA4D-B426-D2CD-0EE0-FCD3F2C8F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8F0FB-F793-491B-3E51-D51021F4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3640F-F5C6-3A39-1779-858F9D07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50666-C5BE-18A0-443A-C320793E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56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53993-7E96-2128-EA06-5079C216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1434E-B93A-2986-B58A-42F728D5C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C2130-5698-1198-3CC7-AFD77060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1004F-15D7-97F2-861C-67F638E2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DD84-6D2E-8866-9173-B3A2B4E7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7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3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9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6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1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0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5C72-8536-D59D-71A7-016311B6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AB3E-9AD5-9065-9A75-5943FC3B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217C-0636-4003-394C-35F6059A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8AC8-193D-EADB-1C11-295B11B9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27D7-CC53-14E7-9D37-C36EAF39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337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99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7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6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90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8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01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3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1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3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83E7-6F73-0DC1-9EEC-5177E96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A7DFD-8663-FEEF-FAD8-8E7375E24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74A3E-076F-BD51-9A3E-7F17AF4B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2B7A-56AA-E058-0438-4D5EC4E2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5C63-309D-B813-61D6-AFDF0FF6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15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7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9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60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76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06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0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8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9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4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B4EE-643F-FE92-BACF-E4E7EB9C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4F6FD-006C-2F2E-40C6-6AE2B877B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A518B-7BC0-3DE8-BC2A-C18A5FA0B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CCB1C-D762-2F83-8447-B658173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778D1-BB02-19E8-B856-27AC0F58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DFF47-4855-0AFA-0175-85F8BBD3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54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1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1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97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4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491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144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532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406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772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3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DAA3-1DDC-9B7D-AA65-A5CFA119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B832C-E87D-8ADE-57E5-D66D8A42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8D94F-5854-6DCA-34CC-7F6E2454E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28EF3-885E-7B48-08A3-7478BA67E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B2E8F-4FDE-56F1-DC24-39A6BE917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5B5B6-C572-3FD0-F83E-71E7F2C0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C6AE4-F952-3882-70CC-D0E022CE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786F4-5449-3BA0-7625-364E3AE1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76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881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572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340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186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524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75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6AF2-FF47-42B6-97F5-DA822A840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6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ABA4-33C9-46ED-A7FE-C4C1F4446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F8BAB-6737-4F89-BE5B-BFF766028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5B692-EE37-452A-A03B-F59FDE23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B63CE-18C1-4352-A0C6-79ED3DF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165B-BD12-485C-BF88-37EA91B2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57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DEDF-F847-46E9-8AB2-98001EA7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73C9-39E1-4C76-B013-600F0C1F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261B4-7D59-45B4-94E3-114039CE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2266-5CE8-439B-A7A8-CE4B393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F9A5-9F99-4BB1-BB65-ABC0CA7E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1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4273-03CD-418D-A774-F3C843CF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6B7F-8DE0-4C65-B1C1-5D1C90C9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94FD-DB38-462D-83C5-737BC7F9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714C-C427-4D6B-BB26-205AE42A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F30FA-631C-47B4-AE87-380045E9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349A-19A4-F48B-1ACC-A1ECDC9B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B7252-23BC-9ADE-152E-529DC3C6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4312E-739F-FBC3-F2B8-6034BD27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DB2D-1B3C-4D65-19FE-F2415892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178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98F6-29B0-4A8A-A5EF-61451282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0A97-BDEF-456A-AF47-74CB7996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54E1-040D-4B64-9328-F7B4C2023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4926-3AA8-4D63-9A9F-D3540480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5C4CE-C405-4315-BF3B-31F2195E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3D24C-E1F7-409F-A048-5300656F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9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173-9C70-4014-8452-0FB080A0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02D59-EAF7-40AE-BE33-961ED5E6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6BFE9-42A8-4142-9CA1-2BE186C74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06C4B-4454-4C10-A12F-64C32CA6F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A59D0-5AD0-48B0-8EA1-D347AE0B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48E4C-5158-44D7-B418-51EFDD5B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BD8EA-0931-4AF3-995F-33ED7853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113D-33C3-4497-9C41-FE7AE26B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92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3F4B-8DC7-4302-AE7D-73ED33F4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E7825-4E8D-45AC-AD61-942208DE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B4B8D-72C5-4534-9596-32C6A815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1F7C-375B-4CDD-8BF5-B5E35DDE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2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3F73A-0C42-4EA5-82FE-7142F30A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4A6F6-93C8-44DC-A7C5-5F4C80B7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3790A-8D13-46EE-918B-A3768880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24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E167-B0AB-420C-9719-0614A5C8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A1ADB-29F8-420A-A21C-1F47DCE3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FE498-24D9-48E2-8754-47396E870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13E3B-8D42-4ACA-A079-CC1D0357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59428-D1F8-4F84-AB06-0E2D9CDC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90400-8015-476B-9DA6-B00E4FB3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53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A3A9-A7B3-43B3-A950-D95548C3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9CDCC-6E15-4718-BC9C-BF67AE8BF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3E23-A2F2-4889-A457-5E4A086C0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EC6BD-188F-4FF0-8CC8-605CC29B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1C6A4-D8D8-4739-B84E-BD9C9CE2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6EBC-B919-4978-A8B4-3FA5FC1E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58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0779-DEF9-4987-AF9E-A44D28B9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58E5B-1F06-417C-8C30-D24A19890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2B74-9416-4341-998D-70E4313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C631-3324-473D-9AEF-B98F0E65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15BE0-C906-4C2C-9EC6-1A3AD00D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17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50FE9-33CD-4623-B5DC-3FB9A57B0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1BD7C-2F11-443A-BA30-543C1D60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022B-FD70-4B74-B450-A5AB7DB8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233D-8FAC-4218-B582-067342C8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2318-F9A8-4263-A907-C690CE4D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67F9A-1D2C-B0A9-2752-1CB8961C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DE3D5-D553-7EC5-B926-0B73BE41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1BF2E-FA0A-E3A9-744C-2C520D8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0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5237-DBD5-F431-58B1-133E9811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965E-B7E6-FD30-C51C-EFF279F8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F5659-A225-46F2-C1B9-6C5158C3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854B9-E949-A7F7-13D4-D8D34C53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8FF7F-0A24-E019-0E43-98D8A8B0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E52A3-F421-C9EA-DB5B-A31FDDF6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11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C128-DC28-E2F1-BDEF-C80D8B92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E04A3-9313-A9C0-7C5A-E1C2D8540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60681-555A-A080-ADE0-BE7E64268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4EDC0-0994-9A89-DC58-A2129C4B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638C1-3690-ECF0-086E-C6DB6B8E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683F3-3337-9E32-F9FA-3E173EFA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8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D6A2E-BA81-B5E2-D00E-7ED4512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D0DFF-EB98-7AE6-2F47-F1E213DE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3FDB-E130-F4E6-B5A2-B21C549B0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75C1-99CC-452B-B741-0D8AC7F2394A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BE8B-F4E1-A527-F149-D666DE8F8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7776-FC68-8ADC-88B3-C1A0DEFA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EF77-F3BF-4BF5-9B3B-26A30D269E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3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8739-E06E-49F7-A561-C464403709D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F317-79B4-49DD-904D-E3DA8B79349E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2EC-5EB4-4B2A-B944-9875796F9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3FE8-4550-44CC-8A36-90A5CED6A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517C94-3B1E-4991-BED3-41F8B0158A00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59EF-5AAE-4050-A9B8-9F1D4415495D}" type="datetimeFigureOut">
              <a:rPr lang="en-IN" smtClean="0"/>
              <a:t>15-07-2025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D932-81B5-40CE-BF0A-1C54151B6B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74CAF-6582-4927-8BC2-4168ED81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FBD3-4C75-46B5-929B-54C145B6F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780A-D56A-4B9D-A463-130B2F4C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EAF6-2B7B-4226-A325-E141B0BFB3A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15-07-2025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F1D9-FFF5-476B-AEE3-C1967E4DE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7A38-5B20-46BD-8EC8-9335418A8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BBDD-2DDD-4687-9C59-2794329F67A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20.png"/><Relationship Id="rId3" Type="http://schemas.microsoft.com/office/2007/relationships/hdphoto" Target="../media/hdphoto2.wdp"/><Relationship Id="rId7" Type="http://schemas.openxmlformats.org/officeDocument/2006/relationships/image" Target="../media/image190.png"/><Relationship Id="rId12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customXml" Target="../ink/ink2.xml"/><Relationship Id="rId11" Type="http://schemas.openxmlformats.org/officeDocument/2006/relationships/image" Target="../media/image210.png"/><Relationship Id="rId5" Type="http://schemas.openxmlformats.org/officeDocument/2006/relationships/image" Target="../media/image180.png"/><Relationship Id="rId15" Type="http://schemas.openxmlformats.org/officeDocument/2006/relationships/image" Target="../media/image23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00.png"/><Relationship Id="rId14" Type="http://schemas.openxmlformats.org/officeDocument/2006/relationships/customXml" Target="../ink/ink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A872-96BC-158C-3AC7-50A843C28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General management including fluid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E1384-B8B5-6548-4117-960785CB8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0774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710E-C5D2-484A-A6AC-3E656D0F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836712"/>
            <a:ext cx="8208912" cy="77134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maintenance fluid should be calculated using the Holliday-Segar formula as follows: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63" y="116632"/>
            <a:ext cx="820891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Maintenance Fluid Therapy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63553" y="1628800"/>
          <a:ext cx="8208912" cy="223488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47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Body weight in kg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Maintenance volume for 24 hours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&lt;10kg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100ml/kg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1000+50 ml / kg body weight exceeding 10 kg</a:t>
                      </a:r>
                      <a:endParaRPr lang="en-I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 + 50 x ( body weight in kg – 10)ml</a:t>
                      </a:r>
                      <a:endParaRPr lang="en-IN" sz="2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More than 20 kg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1500+20 ml / kg body weight exceeding 20 kg</a:t>
                      </a:r>
                      <a:endParaRPr lang="en-IN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+ 20 x ( body weight in kg – 20)ml</a:t>
                      </a:r>
                      <a:endParaRPr lang="en-IN" sz="2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63552" y="3864401"/>
            <a:ext cx="8208911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4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fluid infusion should be just sufficient to maintain effective circulation during the  period of plasma leakage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4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One should keep a watch for urine output, liver size and signs of pulmonary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oedema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Hypervolemia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is a common complication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4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Normally intravenous fluids are not required beyond 36 to 48 hrs.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4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Normally change should not be drastic.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Wingdings" pitchFamily="2" charset="2"/>
                <a:cs typeface="Times New Roman" panose="02020603050405020304" pitchFamily="18" charset="0"/>
              </a:rPr>
              <a:t>During any changes look for signs of under and over hydration.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4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ML is equal to 15 DROPS. In case of micro drip system, one ml is equal to 60 drops.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3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55C7-81AE-561B-32C6-53E0D02E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Overweight/ obese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1560-70EF-4E08-4860-99F3F60F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overweight/obese patients calculate normal maintenance fluid based on ideal body weight (IBW), using the </a:t>
            </a:r>
            <a:r>
              <a:rPr lang="en-IN" dirty="0"/>
              <a:t>following formula: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5C0001-02BA-809D-F11C-56E793AD28D5}"/>
              </a:ext>
            </a:extLst>
          </p:cNvPr>
          <p:cNvGraphicFramePr>
            <a:graphicFrameLocks noGrp="1"/>
          </p:cNvGraphicFramePr>
          <p:nvPr/>
        </p:nvGraphicFramePr>
        <p:xfrm>
          <a:off x="1778000" y="3515360"/>
          <a:ext cx="8849360" cy="202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680">
                  <a:extLst>
                    <a:ext uri="{9D8B030D-6E8A-4147-A177-3AD203B41FA5}">
                      <a16:colId xmlns:a16="http://schemas.microsoft.com/office/drawing/2014/main" val="1089060146"/>
                    </a:ext>
                  </a:extLst>
                </a:gridCol>
                <a:gridCol w="4424680">
                  <a:extLst>
                    <a:ext uri="{9D8B030D-6E8A-4147-A177-3AD203B41FA5}">
                      <a16:colId xmlns:a16="http://schemas.microsoft.com/office/drawing/2014/main" val="34340006"/>
                    </a:ext>
                  </a:extLst>
                </a:gridCol>
              </a:tblGrid>
              <a:tr h="673947">
                <a:tc>
                  <a:txBody>
                    <a:bodyPr/>
                    <a:lstStyle/>
                    <a:p>
                      <a:r>
                        <a:rPr lang="en-IN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185408"/>
                  </a:ext>
                </a:extLst>
              </a:tr>
              <a:tr h="673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45.5 kg + 0.91(height – 152.4cm) or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50.0 kg + 0.91(height – 152.4 cm) or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882996"/>
                  </a:ext>
                </a:extLst>
              </a:tr>
              <a:tr h="673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45.5 kg + 2.3 kg for each inch over 5 ft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50 kg + 2.3 kg for each inch over 5 ft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4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06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B6F34-E6A5-4C16-9070-A4C220A4D1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000" t="26296" r="24166" b="10000"/>
          <a:stretch/>
        </p:blipFill>
        <p:spPr>
          <a:xfrm>
            <a:off x="2207568" y="692696"/>
            <a:ext cx="7992888" cy="5714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585" y="116633"/>
            <a:ext cx="799288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Fluid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37313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Fluid therapy should be promptly started to prevent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hypotensive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shock ! </a:t>
            </a:r>
          </a:p>
        </p:txBody>
      </p:sp>
    </p:spTree>
    <p:extLst>
      <p:ext uri="{BB962C8B-B14F-4D97-AF65-F5344CB8AC3E}">
        <p14:creationId xmlns:p14="http://schemas.microsoft.com/office/powerpoint/2010/main" val="73163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AE81E5-0EFC-490B-81F7-74B4D1125402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852034"/>
          <a:ext cx="8424936" cy="3319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3405">
                  <a:extLst>
                    <a:ext uri="{9D8B030D-6E8A-4147-A177-3AD203B41FA5}">
                      <a16:colId xmlns:a16="http://schemas.microsoft.com/office/drawing/2014/main" val="1869461823"/>
                    </a:ext>
                  </a:extLst>
                </a:gridCol>
                <a:gridCol w="4211531">
                  <a:extLst>
                    <a:ext uri="{9D8B030D-6E8A-4147-A177-3AD203B41FA5}">
                      <a16:colId xmlns:a16="http://schemas.microsoft.com/office/drawing/2014/main" val="1913438299"/>
                    </a:ext>
                  </a:extLst>
                </a:gridCol>
              </a:tblGrid>
              <a:tr h="356647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Fluids to be Given</a:t>
                      </a:r>
                      <a:endParaRPr lang="en-IN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Fluids to be Avoided</a:t>
                      </a:r>
                      <a:endParaRPr lang="en-IN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2679898"/>
                  </a:ext>
                </a:extLst>
              </a:tr>
              <a:tr h="270761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isotonic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iso-osmolar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solutions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546100" algn="l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(normal saline, Ringer’s lactate, balanced crystalloid)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470"/>
                        </a:lnSpc>
                        <a:spcAft>
                          <a:spcPts val="8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Colloids are preferred if the blood pressure has to be restored urgently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Hypotonic solution, e.g. 0.45% saline, even during the febrile phase.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48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2700" lvl="0" indent="-342900" algn="l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46100" algn="l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Dextrose containing solutions, but may be used in hypoglycaemia with close blood glucose monitoring.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391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9536" y="116632"/>
            <a:ext cx="842493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IV Fluid</a:t>
            </a:r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991544" y="4365104"/>
            <a:ext cx="8352928" cy="2308324"/>
          </a:xfrm>
          <a:prstGeom prst="rect">
            <a:avLst/>
          </a:prstGeom>
          <a:solidFill>
            <a:srgbClr val="BDD6E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Colloids are used in case of-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Hypotensive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Repeated shock – 2nd or 3rd shock and onwards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&gt;20 to 30 ml/kg of crystalloids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not decrease after crystalloid administration in shock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DOSE: Limited to 30 to 50 ml/kg/day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0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242646"/>
            <a:ext cx="136815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Sheet</a:t>
            </a:r>
          </a:p>
        </p:txBody>
      </p:sp>
      <p:pic>
        <p:nvPicPr>
          <p:cNvPr id="39992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87688" y="-144016"/>
            <a:ext cx="7380312" cy="113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79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D7F-0036-D77D-EDC5-ADCCCC80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What are the essential things to do in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EAFC-9BF3-7B0F-E0FC-C5A5DA5A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Fluid and other management</a:t>
            </a:r>
          </a:p>
          <a:p>
            <a:r>
              <a:rPr lang="en-IN" dirty="0"/>
              <a:t>Monitoring- </a:t>
            </a:r>
            <a:r>
              <a:rPr lang="en-IN" u="sng" dirty="0"/>
              <a:t>top sheet is not a mere show piece, but it’s for assessing deterioration of patient’s condition asap and taking immediate corrective measures</a:t>
            </a:r>
          </a:p>
          <a:p>
            <a:r>
              <a:rPr lang="en-IN" u="sng" dirty="0"/>
              <a:t>Spending time in bed side can save many valuable lives</a:t>
            </a:r>
          </a:p>
        </p:txBody>
      </p:sp>
    </p:spTree>
    <p:extLst>
      <p:ext uri="{BB962C8B-B14F-4D97-AF65-F5344CB8AC3E}">
        <p14:creationId xmlns:p14="http://schemas.microsoft.com/office/powerpoint/2010/main" val="44844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648F-B6C1-ED6F-BBB9-C32D6FFB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Another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E1564-7DFD-3FD4-CB39-E87A4C0D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 32 years old woman was having fever for 5 days</a:t>
            </a:r>
          </a:p>
          <a:p>
            <a:r>
              <a:rPr lang="en-IN" dirty="0"/>
              <a:t>Her LMP was 3 weeks ago</a:t>
            </a:r>
          </a:p>
          <a:p>
            <a:r>
              <a:rPr lang="en-IN" dirty="0"/>
              <a:t>For last 2 days she is again noticing bleeding P/V</a:t>
            </a:r>
          </a:p>
          <a:p>
            <a:r>
              <a:rPr lang="en-IN" dirty="0"/>
              <a:t>Today she collapsed in the bathroom </a:t>
            </a:r>
          </a:p>
          <a:p>
            <a:r>
              <a:rPr lang="en-IN" dirty="0"/>
              <a:t>She has been brought to ER</a:t>
            </a:r>
          </a:p>
          <a:p>
            <a:r>
              <a:rPr lang="en-IN" dirty="0"/>
              <a:t>Her extremities are very cold</a:t>
            </a:r>
          </a:p>
          <a:p>
            <a:r>
              <a:rPr lang="en-IN" dirty="0"/>
              <a:t>Pulse very feeble. BP is 100/85 mm of Hg</a:t>
            </a:r>
          </a:p>
          <a:p>
            <a:r>
              <a:rPr lang="en-IN" dirty="0"/>
              <a:t>What has happened?</a:t>
            </a:r>
          </a:p>
          <a:p>
            <a:r>
              <a:rPr lang="en-IN" dirty="0"/>
              <a:t>What will you do ?</a:t>
            </a:r>
          </a:p>
        </p:txBody>
      </p:sp>
    </p:spTree>
    <p:extLst>
      <p:ext uri="{BB962C8B-B14F-4D97-AF65-F5344CB8AC3E}">
        <p14:creationId xmlns:p14="http://schemas.microsoft.com/office/powerpoint/2010/main" val="330278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FC8C6-0562-9926-5592-D21C0765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703" y="47943"/>
            <a:ext cx="8124593" cy="6721475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F1DB0D-EE7A-2E3A-AC10-2B718FC6877B}"/>
              </a:ext>
            </a:extLst>
          </p:cNvPr>
          <p:cNvSpPr/>
          <p:nvPr/>
        </p:nvSpPr>
        <p:spPr>
          <a:xfrm>
            <a:off x="2387600" y="152400"/>
            <a:ext cx="497840" cy="2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BED4FC-5AB4-0575-0B32-6F17AE181E06}"/>
              </a:ext>
            </a:extLst>
          </p:cNvPr>
          <p:cNvSpPr/>
          <p:nvPr/>
        </p:nvSpPr>
        <p:spPr>
          <a:xfrm>
            <a:off x="5519854" y="3256156"/>
            <a:ext cx="576146" cy="172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34DF1-9BB3-0DA0-3762-16F09840E97C}"/>
              </a:ext>
            </a:extLst>
          </p:cNvPr>
          <p:cNvSpPr/>
          <p:nvPr/>
        </p:nvSpPr>
        <p:spPr>
          <a:xfrm>
            <a:off x="6486294" y="3083312"/>
            <a:ext cx="266932" cy="172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99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lowchart&#10;&#10;AI-generated content may be incorrect.">
            <a:extLst>
              <a:ext uri="{FF2B5EF4-FFF2-40B4-BE49-F238E27FC236}">
                <a16:creationId xmlns:a16="http://schemas.microsoft.com/office/drawing/2014/main" id="{451FA657-13EE-64A1-DA4D-D01DC3858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171" y="643466"/>
            <a:ext cx="8349343" cy="55710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21AA73-5817-C9B7-2FEF-D2B0C6984EB9}"/>
              </a:ext>
            </a:extLst>
          </p:cNvPr>
          <p:cNvSpPr/>
          <p:nvPr/>
        </p:nvSpPr>
        <p:spPr>
          <a:xfrm>
            <a:off x="1611086" y="718457"/>
            <a:ext cx="674914" cy="18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56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0BEADA-10EF-482F-9FA5-90D3C5F451A9}"/>
              </a:ext>
            </a:extLst>
          </p:cNvPr>
          <p:cNvGraphicFramePr>
            <a:graphicFrameLocks noGrp="1"/>
          </p:cNvGraphicFramePr>
          <p:nvPr/>
        </p:nvGraphicFramePr>
        <p:xfrm>
          <a:off x="1775521" y="731643"/>
          <a:ext cx="8712968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643215396"/>
                    </a:ext>
                  </a:extLst>
                </a:gridCol>
              </a:tblGrid>
              <a:tr h="14259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Febrile phase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 IV fluids.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Early IV therapy may lead to fluid overload especially with non-isotonic IV fluid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802027"/>
                  </a:ext>
                </a:extLst>
              </a:tr>
              <a:tr h="14259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phase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fluids are usually required for 24–48 hours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NOTE: For patients who present with shock, IV therapy should be &lt;48 hours</a:t>
                      </a:r>
                      <a:endParaRPr lang="en-IN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102994"/>
                  </a:ext>
                </a:extLst>
              </a:tr>
              <a:tr h="10694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Recovery phase</a:t>
                      </a:r>
                      <a:endParaRPr lang="en-IN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fluids should be stopped so that extravasated fluids can be reabsorbed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9982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5521" y="116701"/>
            <a:ext cx="871296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start and stop intravenous fluid therapy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11625" y="5301241"/>
            <a:ext cx="2520315" cy="803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80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fluid therapy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79976" y="4437112"/>
            <a:ext cx="3593116" cy="22671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Capillary refill ≤2 seconds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heart rate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blood pressure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pulse pressure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≥ 0.5 ml/kg/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 to normal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acid-base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31904" y="5386011"/>
            <a:ext cx="594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63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dengue case classification&#10;&#10;AI-generated content may be incorrect.">
            <a:extLst>
              <a:ext uri="{FF2B5EF4-FFF2-40B4-BE49-F238E27FC236}">
                <a16:creationId xmlns:a16="http://schemas.microsoft.com/office/drawing/2014/main" id="{061511C6-B1DD-BCF5-B99D-F915F8BF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4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5958-D538-FAB3-B11E-DBEA248A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Last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8711-3625-353F-689B-53B7C834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35 years old lady was having fever for 4 days</a:t>
            </a:r>
          </a:p>
          <a:p>
            <a:r>
              <a:rPr lang="en-IN" dirty="0"/>
              <a:t>On day 5, she complained of pain abdomen, started vomiting repeatedly, was feeling very unwell and was admitted in a local hospital</a:t>
            </a:r>
          </a:p>
          <a:p>
            <a:r>
              <a:rPr lang="en-IN" dirty="0"/>
              <a:t>She was given some IV fluids and antiemetics</a:t>
            </a:r>
          </a:p>
          <a:p>
            <a:r>
              <a:rPr lang="en-IN" dirty="0"/>
              <a:t>Next day she became very sick, not responding well to commands. BP was dropping</a:t>
            </a:r>
          </a:p>
          <a:p>
            <a:r>
              <a:rPr lang="en-IN" dirty="0"/>
              <a:t>She was taken to another hospital in late night</a:t>
            </a:r>
          </a:p>
          <a:p>
            <a:r>
              <a:rPr lang="en-IN" dirty="0"/>
              <a:t>At the ER, her BP was almost unrecordable</a:t>
            </a:r>
          </a:p>
        </p:txBody>
      </p:sp>
    </p:spTree>
    <p:extLst>
      <p:ext uri="{BB962C8B-B14F-4D97-AF65-F5344CB8AC3E}">
        <p14:creationId xmlns:p14="http://schemas.microsoft.com/office/powerpoint/2010/main" val="25913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7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EB74-C7DD-32F1-B4A0-99F88771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AD12-3A85-95BD-430B-7A50A3BD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She was given Oxygen </a:t>
            </a:r>
          </a:p>
          <a:p>
            <a:r>
              <a:rPr lang="en-IN" dirty="0"/>
              <a:t>IV fluids in jet</a:t>
            </a:r>
          </a:p>
          <a:p>
            <a:r>
              <a:rPr lang="en-IN" dirty="0"/>
              <a:t>She started deteriorating very rapidly</a:t>
            </a:r>
          </a:p>
        </p:txBody>
      </p:sp>
    </p:spTree>
    <p:extLst>
      <p:ext uri="{BB962C8B-B14F-4D97-AF65-F5344CB8AC3E}">
        <p14:creationId xmlns:p14="http://schemas.microsoft.com/office/powerpoint/2010/main" val="298480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A722-6123-77FB-12DA-7E8C2EA7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Reports after admission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A405E-237B-AF45-E428-B1B67F9EE6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Hb- 14.3 gm%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PCV-4</a:t>
                </a:r>
                <a:r>
                  <a:rPr lang="en-IN" sz="1800" dirty="0">
                    <a:solidFill>
                      <a:srgbClr val="222222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2</a:t>
                </a:r>
                <a:endParaRPr lang="en-IN" sz="1800" b="0" i="0" dirty="0">
                  <a:solidFill>
                    <a:srgbClr val="222222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WBC- 3000/</a:t>
                </a:r>
                <a14:m>
                  <m:oMath xmlns:m="http://schemas.openxmlformats.org/officeDocument/2006/math">
                    <m:r>
                      <a:rPr lang="en-IN" sz="1800" b="0" i="1" dirty="0" smtClean="0">
                        <a:solidFill>
                          <a:srgbClr val="222222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l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Platelet count – 38000 /</a:t>
                </a:r>
                <a14:m>
                  <m:oMath xmlns:m="http://schemas.openxmlformats.org/officeDocument/2006/math">
                    <m:r>
                      <a:rPr lang="en-IN" sz="1800" b="0" i="1" dirty="0" smtClean="0">
                        <a:solidFill>
                          <a:srgbClr val="222222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l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Random glucose - 108 mg%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Sodium - 136 </a:t>
                </a:r>
                <a:r>
                  <a:rPr lang="en-IN" sz="1800" b="0" i="0" dirty="0" err="1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meq</a:t>
                </a:r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/l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Potassium - 4.8 </a:t>
                </a:r>
                <a:r>
                  <a:rPr lang="en-IN" sz="1800" b="0" i="0" dirty="0" err="1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meq</a:t>
                </a:r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/l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Urea- 43 mg%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Creatinine - 0.91 mg%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Bilirubin - 1.97 mg%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Conjugated Bilirubin - 1.08 mg%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SGOT- 1900 IU/ml</a:t>
                </a:r>
              </a:p>
              <a:p>
                <a:pPr algn="l"/>
                <a: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  <a:t>SGPT - 1429 IU/ml</a:t>
                </a:r>
              </a:p>
              <a:p>
                <a:pPr marL="0" indent="0" algn="l">
                  <a:buNone/>
                </a:pPr>
                <a:b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</a:br>
                <a:endParaRPr lang="en-IN" sz="1800" b="0" i="0" dirty="0">
                  <a:solidFill>
                    <a:srgbClr val="222222"/>
                  </a:solidFill>
                  <a:effectLst/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br>
                  <a:rPr lang="en-IN" sz="1800" b="0" i="0" dirty="0">
                    <a:solidFill>
                      <a:srgbClr val="222222"/>
                    </a:solidFill>
                    <a:effectLst/>
                    <a:highlight>
                      <a:srgbClr val="FFFFFF"/>
                    </a:highlight>
                    <a:latin typeface="Arial" panose="020B0604020202020204" pitchFamily="34" charset="0"/>
                  </a:rPr>
                </a:br>
                <a:endParaRPr lang="en-IN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A405E-237B-AF45-E428-B1B67F9EE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3" t="-8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660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266F1-84A5-0EF0-36A0-EF833AB4E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56DDC-0A8C-FDB7-A619-754892D4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21" y="25641"/>
            <a:ext cx="8550357" cy="6721475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882449-10FB-ACB9-90E2-C524FC1963E7}"/>
              </a:ext>
            </a:extLst>
          </p:cNvPr>
          <p:cNvSpPr/>
          <p:nvPr/>
        </p:nvSpPr>
        <p:spPr>
          <a:xfrm>
            <a:off x="2235200" y="0"/>
            <a:ext cx="5994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62838-3C19-FD9B-CCC2-CC33E46D9D39}"/>
              </a:ext>
            </a:extLst>
          </p:cNvPr>
          <p:cNvSpPr txBox="1"/>
          <p:nvPr/>
        </p:nvSpPr>
        <p:spPr>
          <a:xfrm>
            <a:off x="4541520" y="1219200"/>
            <a:ext cx="2001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200" dirty="0"/>
              <a:t>Give crystalloid/colloid bolus @ 20 ml/kg for 15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81606-E27E-64B6-39CF-370CA296BBC7}"/>
              </a:ext>
            </a:extLst>
          </p:cNvPr>
          <p:cNvSpPr txBox="1"/>
          <p:nvPr/>
        </p:nvSpPr>
        <p:spPr>
          <a:xfrm>
            <a:off x="4884234" y="3612995"/>
            <a:ext cx="18149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10-20 ml/kg/</a:t>
            </a:r>
            <a:r>
              <a:rPr lang="en-US" sz="1200" dirty="0" err="1"/>
              <a:t>hr</a:t>
            </a:r>
            <a:r>
              <a:rPr lang="en-US" sz="1200" dirty="0"/>
              <a:t> for 1 hour</a:t>
            </a:r>
            <a:endParaRPr lang="en-IN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D62E46-2655-9345-560E-ED40D6F4C128}"/>
              </a:ext>
            </a:extLst>
          </p:cNvPr>
          <p:cNvSpPr/>
          <p:nvPr/>
        </p:nvSpPr>
        <p:spPr>
          <a:xfrm>
            <a:off x="5319132" y="3300761"/>
            <a:ext cx="691375" cy="1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38549-10B6-BF49-AF3E-3CE6D8702D27}"/>
              </a:ext>
            </a:extLst>
          </p:cNvPr>
          <p:cNvSpPr/>
          <p:nvPr/>
        </p:nvSpPr>
        <p:spPr>
          <a:xfrm>
            <a:off x="5430644" y="3429000"/>
            <a:ext cx="289932" cy="183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990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25989" r="-1022" b="2324"/>
          <a:stretch/>
        </p:blipFill>
        <p:spPr bwMode="auto">
          <a:xfrm>
            <a:off x="2855640" y="907347"/>
            <a:ext cx="6492548" cy="521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747080" y="446544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1240" y="44020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747080" y="4465440"/>
              <a:ext cx="2340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1240" y="4402080"/>
                <a:ext cx="54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899720" y="4488120"/>
              <a:ext cx="38160" cy="2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3880" y="4424760"/>
                <a:ext cx="69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4937520" y="4511160"/>
              <a:ext cx="4608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1680" y="4447800"/>
                <a:ext cx="77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745360" y="2293560"/>
              <a:ext cx="792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9520" y="2230200"/>
                <a:ext cx="39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D11892-F2BC-2DEE-922F-A427F5A026FF}"/>
                  </a:ext>
                </a:extLst>
              </p14:cNvPr>
              <p14:cNvContentPartPr/>
              <p14:nvPr/>
            </p14:nvContentPartPr>
            <p14:xfrm>
              <a:off x="3359160" y="927000"/>
              <a:ext cx="5099400" cy="338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D11892-F2BC-2DEE-922F-A427F5A026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9800" y="917640"/>
                <a:ext cx="5118120" cy="34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12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0506-E6FF-38B8-A1E3-FC70D1E4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Management of severe bleeding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FF6C-DA7E-DF3C-70B2-823A0BF7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Indications for blood transfusion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IN" sz="2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42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Loss of blood (overt blood)—10% or more of total blood volume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4200" algn="l"/>
              </a:tabLst>
              <a:defRPr/>
            </a:pPr>
            <a:r>
              <a:rPr kumimoji="0" lang="en-GB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Refractory shock despite adequate fluid administration, and declining </a:t>
            </a:r>
            <a:r>
              <a:rPr kumimoji="0" lang="en-GB" sz="2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Hct</a:t>
            </a:r>
            <a:endParaRPr kumimoji="0" lang="en-IN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42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Replacement volume should be 10 ml/kg body weight at a time and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coagulogram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should be done.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42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If fluid overload is present, packed cell transfusion is to be given.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1180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3">
            <a:extLst>
              <a:ext uri="{FF2B5EF4-FFF2-40B4-BE49-F238E27FC236}">
                <a16:creationId xmlns:a16="http://schemas.microsoft.com/office/drawing/2014/main" id="{2CF3531F-DBFD-4627-A761-3216781AE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29" y="2052320"/>
            <a:ext cx="9111342" cy="44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Indications for platelet transfusion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400" indent="-342900"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Prophylactic platelet transfusion at levels of &lt;10,000/</a:t>
            </a:r>
            <a:r>
              <a:rPr lang="en-GB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cmm</a:t>
            </a: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the absence of bleeding manifestations.</a:t>
            </a:r>
            <a:endParaRPr lang="en-IN" sz="2200" dirty="0">
              <a:solidFill>
                <a:srgbClr val="3366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Haemorrhage </a:t>
            </a:r>
            <a:endParaRPr lang="en-IN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Prolonged shock with coagulopathy and abnormal </a:t>
            </a:r>
            <a:r>
              <a:rPr lang="en-GB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coagulogram</a:t>
            </a: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IN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8100" indent="-342900" algn="just">
              <a:buFont typeface="Symbol" panose="05050102010706020507" pitchFamily="18" charset="2"/>
              <a:buChar char=""/>
              <a:tabLst>
                <a:tab pos="584200" algn="l"/>
              </a:tabLst>
            </a:pP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 case of systemic bleeding, platelet transfusion may be needed in addition to red cell transfusion  </a:t>
            </a:r>
            <a:r>
              <a:rPr lang="en-GB" sz="2200" dirty="0">
                <a:solidFill>
                  <a:srgbClr val="33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2200" u="sng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Whole fresh blood transfusion doesn’t have any role in managing thrombocytopenia</a:t>
            </a:r>
            <a:r>
              <a:rPr lang="en-GB" sz="2200" dirty="0">
                <a:solidFill>
                  <a:srgbClr val="33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45602-EE8B-017F-0B0A-B149B150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Management of severe bleeding</a:t>
            </a:r>
            <a:br>
              <a:rPr lang="en-IN" dirty="0"/>
            </a:b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6D3A5-F2C8-A7EE-E2FC-771876B5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81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F357E7-20DE-4B24-A065-E6CC91629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2020"/>
              </p:ext>
            </p:extLst>
          </p:nvPr>
        </p:nvGraphicFramePr>
        <p:xfrm>
          <a:off x="1703514" y="476672"/>
          <a:ext cx="8784975" cy="601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806">
                  <a:extLst>
                    <a:ext uri="{9D8B030D-6E8A-4147-A177-3AD203B41FA5}">
                      <a16:colId xmlns:a16="http://schemas.microsoft.com/office/drawing/2014/main" val="3157703768"/>
                    </a:ext>
                  </a:extLst>
                </a:gridCol>
                <a:gridCol w="6762169">
                  <a:extLst>
                    <a:ext uri="{9D8B030D-6E8A-4147-A177-3AD203B41FA5}">
                      <a16:colId xmlns:a16="http://schemas.microsoft.com/office/drawing/2014/main" val="3831147578"/>
                    </a:ext>
                  </a:extLst>
                </a:gridCol>
              </a:tblGrid>
              <a:tr h="5986294">
                <a:tc>
                  <a:txBody>
                    <a:bodyPr/>
                    <a:lstStyle/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 criteria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admitted patients who have recovered from acute dengue infection with visible clinical improvement 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having no fever for at least 24 - 48 hours(preferably 48 hours) 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normal blood pressure, </a:t>
                      </a:r>
                    </a:p>
                    <a:p>
                      <a:pPr marL="342900" indent="-342900" algn="just">
                        <a:lnSpc>
                          <a:spcPct val="126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respiratory distress from pleural effusion or ascites,       </a:t>
                      </a:r>
                    </a:p>
                    <a:p>
                      <a:pPr marL="0" indent="0" algn="just">
                        <a:lnSpc>
                          <a:spcPct val="126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improvement in clinical status (general well-being, return of appetite, adequate urine output, no respiratory distress),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persistent platelet count &gt;50,000/cu.mm </a:t>
                      </a:r>
                    </a:p>
                    <a:p>
                      <a:pPr algn="just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6000"/>
                        </a:lnSpc>
                        <a:spcAft>
                          <a:spcPts val="0"/>
                        </a:spcAft>
                      </a:pPr>
                      <a:r>
                        <a:rPr lang="en-GB" sz="2800" b="1" i="1" u="sng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be discharged from hospital</a:t>
                      </a:r>
                      <a:endParaRPr lang="en-IN" sz="2800" b="1" i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32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7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38DD1-4DE2-2483-BD0E-00E72D8E0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6600" b="1" dirty="0"/>
              <a:t>Approach to clinical management</a:t>
            </a:r>
            <a:endParaRPr lang="en-IN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06BEEC-8259-5EAE-7C2F-D1C605D0C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19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073C7-4F46-F244-89BF-8AF9459C3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1544" y="180389"/>
            <a:ext cx="8352928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743" y="1469571"/>
            <a:ext cx="9081729" cy="412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management of Dengue Fever (DF):</a:t>
            </a:r>
            <a:endParaRPr lang="en-IN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I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symptomatic and supportive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Bed rest during the acute phase.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Cold/ tepid sponging to keep temperature below 38.5° C.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Paracetamol preferable as antipyretic &amp; analgesic: </a:t>
            </a:r>
            <a:endParaRPr lang="en-I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oral intake of at least 5 glasses of other fluids (with electrolytes) in addition to normal daily intake of plain fluid. Small frequent sips for those with nausea and anorexia.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for development of complications till 48 hours after being </a:t>
            </a:r>
            <a:r>
              <a:rPr lang="en-I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afebrile</a:t>
            </a:r>
            <a:r>
              <a:rPr lang="en-I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00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1F0EFB-52CC-4890-89C5-592C0D4FFA99}"/>
              </a:ext>
            </a:extLst>
          </p:cNvPr>
          <p:cNvGraphicFramePr>
            <a:graphicFrameLocks noGrp="1"/>
          </p:cNvGraphicFramePr>
          <p:nvPr/>
        </p:nvGraphicFramePr>
        <p:xfrm>
          <a:off x="1919553" y="92826"/>
          <a:ext cx="8424935" cy="2813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486">
                  <a:extLst>
                    <a:ext uri="{9D8B030D-6E8A-4147-A177-3AD203B41FA5}">
                      <a16:colId xmlns:a16="http://schemas.microsoft.com/office/drawing/2014/main" val="2101017105"/>
                    </a:ext>
                  </a:extLst>
                </a:gridCol>
                <a:gridCol w="4050449">
                  <a:extLst>
                    <a:ext uri="{9D8B030D-6E8A-4147-A177-3AD203B41FA5}">
                      <a16:colId xmlns:a16="http://schemas.microsoft.com/office/drawing/2014/main" val="3677802550"/>
                    </a:ext>
                  </a:extLst>
                </a:gridCol>
              </a:tblGrid>
              <a:tr h="401952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Fluids to be Taken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Fluids to be Avoided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08867"/>
                  </a:ext>
                </a:extLst>
              </a:tr>
              <a:tr h="2411709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 Juices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Coconut Water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 Water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Barley Water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Rehydration Solution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Soup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carbonated drinks (cold drinks)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Drinks that exceed the isotonic level (5% sugar)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5" marR="6507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2239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023FED-E394-4794-B28A-3DA64ADF44CF}"/>
              </a:ext>
            </a:extLst>
          </p:cNvPr>
          <p:cNvGraphicFramePr>
            <a:graphicFrameLocks noGrp="1"/>
          </p:cNvGraphicFramePr>
          <p:nvPr/>
        </p:nvGraphicFramePr>
        <p:xfrm>
          <a:off x="1847529" y="3038778"/>
          <a:ext cx="8568952" cy="5213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7826">
                  <a:extLst>
                    <a:ext uri="{9D8B030D-6E8A-4147-A177-3AD203B41FA5}">
                      <a16:colId xmlns:a16="http://schemas.microsoft.com/office/drawing/2014/main" val="3813637191"/>
                    </a:ext>
                  </a:extLst>
                </a:gridCol>
                <a:gridCol w="4081126">
                  <a:extLst>
                    <a:ext uri="{9D8B030D-6E8A-4147-A177-3AD203B41FA5}">
                      <a16:colId xmlns:a16="http://schemas.microsoft.com/office/drawing/2014/main" val="96352424"/>
                    </a:ext>
                  </a:extLst>
                </a:gridCol>
              </a:tblGrid>
              <a:tr h="419244"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should be Done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381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2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should not be Done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381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78397"/>
                  </a:ext>
                </a:extLst>
              </a:tr>
              <a:tr h="671391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bed rest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 take NSAIDs like aspirin, or steroids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6014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Adequate fluid intake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 take combination of </a:t>
                      </a:r>
                      <a:r>
                        <a:rPr lang="en-GB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paracetamol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NSAIDs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186329"/>
                  </a:ext>
                </a:extLst>
              </a:tr>
              <a:tr h="866626"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</a:t>
                      </a:r>
                      <a:r>
                        <a:rPr lang="en-IN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paracetamol</a:t>
                      </a: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Tepid Sponging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Antibiotics not necessary unless there is bacterial infection</a:t>
                      </a: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473520"/>
                  </a:ext>
                </a:extLst>
              </a:tr>
              <a:tr h="851825">
                <a:tc>
                  <a:txBody>
                    <a:bodyPr/>
                    <a:lstStyle/>
                    <a:p>
                      <a:pPr marL="0" marR="127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84200" algn="l"/>
                        </a:tabLst>
                        <a:defRPr/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 for mosquito breeding places in and around the home and eliminate them</a:t>
                      </a: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562062"/>
                  </a:ext>
                </a:extLst>
              </a:tr>
              <a:tr h="1143278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9000"/>
                        </a:lnSpc>
                        <a:spcAft>
                          <a:spcPts val="800"/>
                        </a:spcAft>
                        <a:tabLst>
                          <a:tab pos="584200" algn="l"/>
                        </a:tabLst>
                      </a:pPr>
                      <a:endParaRPr lang="en-I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9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6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patient- 6 days of illness-IgM +</a:t>
            </a:r>
            <a:r>
              <a:rPr lang="en-IN" dirty="0" err="1"/>
              <a:t>ve</a:t>
            </a:r>
            <a:endParaRPr lang="en-IN" dirty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600201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26643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0596A-D1BC-703E-24E3-EB58B82CA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D49884-4C35-F25A-E2AA-192880BAEA58}"/>
              </a:ext>
            </a:extLst>
          </p:cNvPr>
          <p:cNvSpPr txBox="1"/>
          <p:nvPr/>
        </p:nvSpPr>
        <p:spPr>
          <a:xfrm>
            <a:off x="7081025" y="657922"/>
            <a:ext cx="26399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 existing warning signs,</a:t>
            </a:r>
          </a:p>
          <a:p>
            <a:r>
              <a:rPr lang="en-US" dirty="0"/>
              <a:t>Refer to next slide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E1B64-D1A0-4E3F-B31F-E4842A435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9553" r="72653" b="3438"/>
          <a:stretch>
            <a:fillRect/>
          </a:stretch>
        </p:blipFill>
        <p:spPr>
          <a:xfrm>
            <a:off x="2292603" y="657922"/>
            <a:ext cx="3803397" cy="6114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2E8F5-28A0-EC30-5ABD-51CF0AAAF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3099" r="61494" b="88080"/>
          <a:stretch>
            <a:fillRect/>
          </a:stretch>
        </p:blipFill>
        <p:spPr>
          <a:xfrm>
            <a:off x="3892632" y="1"/>
            <a:ext cx="3188393" cy="6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7DD2F4-D01C-7498-35EC-4FDB694ED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4464" r="1676" b="3438"/>
          <a:stretch>
            <a:fillRect/>
          </a:stretch>
        </p:blipFill>
        <p:spPr>
          <a:xfrm>
            <a:off x="1226634" y="579863"/>
            <a:ext cx="9962002" cy="6278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EB1B1-5260-678F-8F45-35B61EC3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3099" r="61494" b="88080"/>
          <a:stretch>
            <a:fillRect/>
          </a:stretch>
        </p:blipFill>
        <p:spPr>
          <a:xfrm>
            <a:off x="100361" y="0"/>
            <a:ext cx="2810107" cy="5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3568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1219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Tw Cen MT</vt:lpstr>
      <vt:lpstr>Tw Cen MT Condensed</vt:lpstr>
      <vt:lpstr>Wingdings</vt:lpstr>
      <vt:lpstr>Wingdings 3</vt:lpstr>
      <vt:lpstr>Office Theme</vt:lpstr>
      <vt:lpstr>9_Office Theme</vt:lpstr>
      <vt:lpstr>13_Office Theme</vt:lpstr>
      <vt:lpstr>1_Integral</vt:lpstr>
      <vt:lpstr>1_Office Theme</vt:lpstr>
      <vt:lpstr>22_Office Theme</vt:lpstr>
      <vt:lpstr>General management including fluid therapy</vt:lpstr>
      <vt:lpstr>PowerPoint Presentation</vt:lpstr>
      <vt:lpstr>Approach to clinical management</vt:lpstr>
      <vt:lpstr>PowerPoint Presentation</vt:lpstr>
      <vt:lpstr>PowerPoint Presentation</vt:lpstr>
      <vt:lpstr>PowerPoint Presentation</vt:lpstr>
      <vt:lpstr>A patient- 6 days of illness-IgM +ve</vt:lpstr>
      <vt:lpstr>PowerPoint Presentation</vt:lpstr>
      <vt:lpstr>PowerPoint Presentation</vt:lpstr>
      <vt:lpstr>The maintenance fluid should be calculated using the Holliday-Segar formula as follows:</vt:lpstr>
      <vt:lpstr>Overweight/ obese patients</vt:lpstr>
      <vt:lpstr>PowerPoint Presentation</vt:lpstr>
      <vt:lpstr>PowerPoint Presentation</vt:lpstr>
      <vt:lpstr>PowerPoint Presentation</vt:lpstr>
      <vt:lpstr>What are the essential things to do in hospital?</vt:lpstr>
      <vt:lpstr>Another patient</vt:lpstr>
      <vt:lpstr>PowerPoint Presentation</vt:lpstr>
      <vt:lpstr>PowerPoint Presentation</vt:lpstr>
      <vt:lpstr>PowerPoint Presentation</vt:lpstr>
      <vt:lpstr>Last patient</vt:lpstr>
      <vt:lpstr>PowerPoint Presentation</vt:lpstr>
      <vt:lpstr>PowerPoint Presentation</vt:lpstr>
      <vt:lpstr>Reports after admission</vt:lpstr>
      <vt:lpstr>PowerPoint Presentation</vt:lpstr>
      <vt:lpstr>PowerPoint Presentation</vt:lpstr>
      <vt:lpstr>Management of severe bleeding </vt:lpstr>
      <vt:lpstr>Management of severe bleeding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</dc:title>
  <dc:creator>bibhuti saha</dc:creator>
  <cp:lastModifiedBy>bibhuti saha</cp:lastModifiedBy>
  <cp:revision>71</cp:revision>
  <dcterms:created xsi:type="dcterms:W3CDTF">2022-05-12T19:11:18Z</dcterms:created>
  <dcterms:modified xsi:type="dcterms:W3CDTF">2025-07-15T01:27:48Z</dcterms:modified>
</cp:coreProperties>
</file>