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277" r:id="rId3"/>
    <p:sldId id="477" r:id="rId4"/>
    <p:sldId id="264" r:id="rId5"/>
    <p:sldId id="476" r:id="rId6"/>
    <p:sldId id="459" r:id="rId7"/>
    <p:sldId id="460" r:id="rId8"/>
    <p:sldId id="447" r:id="rId9"/>
    <p:sldId id="260" r:id="rId10"/>
    <p:sldId id="449" r:id="rId11"/>
    <p:sldId id="452" r:id="rId12"/>
    <p:sldId id="463" r:id="rId13"/>
    <p:sldId id="456" r:id="rId14"/>
    <p:sldId id="458" r:id="rId15"/>
    <p:sldId id="267" r:id="rId16"/>
    <p:sldId id="266" r:id="rId17"/>
    <p:sldId id="268" r:id="rId18"/>
    <p:sldId id="280" r:id="rId19"/>
    <p:sldId id="475" r:id="rId20"/>
    <p:sldId id="281" r:id="rId21"/>
    <p:sldId id="464" r:id="rId22"/>
    <p:sldId id="467" r:id="rId23"/>
    <p:sldId id="274" r:id="rId24"/>
    <p:sldId id="283" r:id="rId25"/>
    <p:sldId id="284" r:id="rId26"/>
    <p:sldId id="461" r:id="rId27"/>
    <p:sldId id="470" r:id="rId28"/>
    <p:sldId id="466" r:id="rId29"/>
    <p:sldId id="292" r:id="rId30"/>
    <p:sldId id="462" r:id="rId31"/>
    <p:sldId id="448" r:id="rId32"/>
    <p:sldId id="312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6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74558" autoAdjust="0"/>
  </p:normalViewPr>
  <p:slideViewPr>
    <p:cSldViewPr snapToGrid="0">
      <p:cViewPr varScale="1">
        <p:scale>
          <a:sx n="49" d="100"/>
          <a:sy n="49" d="100"/>
        </p:scale>
        <p:origin x="75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22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7063B7-8C00-4E82-92B1-1344032DABE6}" type="datetimeFigureOut">
              <a:rPr lang="en-IN" smtClean="0"/>
              <a:t>15-07-2025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51E921-CBEC-46C1-A7F5-A656C4E18FA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54341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One of the most important mosquito-borne viral disease. The most important arboviral disease as over 50% of the world’s population live in areas where they are at risk of the disease &amp; approximately 50% live in dengue endemic countries.</a:t>
            </a:r>
          </a:p>
          <a:p>
            <a:pPr>
              <a:lnSpc>
                <a:spcPct val="100000"/>
              </a:lnSpc>
            </a:pPr>
            <a:r>
              <a:rPr lang="en-US" sz="1200" dirty="0"/>
              <a:t>A history of symptoms compatible with dengue can be traced back to the Chin Dynasty of 265–420 AD. </a:t>
            </a:r>
          </a:p>
          <a:p>
            <a:pPr>
              <a:lnSpc>
                <a:spcPct val="100000"/>
              </a:lnSpc>
            </a:pPr>
            <a:r>
              <a:rPr lang="en-US" sz="1200" dirty="0"/>
              <a:t>Estimates of the global incidence of dengue infections per year have ranged between 50 million and 200 million; </a:t>
            </a:r>
          </a:p>
          <a:p>
            <a:r>
              <a:rPr lang="en-US" dirty="0"/>
              <a:t>a common cause of illness seen in primary care settings in tropical and subtropical countries - with a 30-fold increase in global incidence over the last five decades. 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51E921-CBEC-46C1-A7F5-A656C4E18FA8}" type="slidenum">
              <a:rPr lang="en-IN" smtClean="0"/>
              <a:t>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327219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dirty="0"/>
              <a:t>The sylvatic cycle is ecologically and evolutionarily distinct from the human transmission cycle. This is maintained by non-human primates or by a monkey-Aedes-monkey cycle in the sylvatic environments of Southeast Asia, West Africa, peninsular Malaysia, and eastern Senegal.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dirty="0"/>
              <a:t>sylvatic (transmission in wild animals) </a:t>
            </a:r>
            <a:endParaRPr lang="en-IN" sz="1600" b="1" dirty="0"/>
          </a:p>
          <a:p>
            <a:r>
              <a:rPr lang="en-US" dirty="0"/>
              <a:t>(Carrington and Simmons2014), (</a:t>
            </a:r>
            <a:r>
              <a:rPr lang="en-US" dirty="0" err="1"/>
              <a:t>Thavara</a:t>
            </a:r>
            <a:r>
              <a:rPr lang="en-US" dirty="0"/>
              <a:t> et al. 2001), (</a:t>
            </a:r>
            <a:r>
              <a:rPr lang="en-US" dirty="0" err="1"/>
              <a:t>Ponlawat</a:t>
            </a:r>
            <a:r>
              <a:rPr lang="en-US" dirty="0"/>
              <a:t> </a:t>
            </a:r>
            <a:r>
              <a:rPr lang="en-US" dirty="0" err="1"/>
              <a:t>andHarrington</a:t>
            </a:r>
            <a:r>
              <a:rPr lang="en-US" dirty="0"/>
              <a:t> 2005; Delatte et al. 2010). (Chen and Vasilakis 2011). 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51E921-CBEC-46C1-A7F5-A656C4E18FA8}" type="slidenum">
              <a:rPr lang="en-IN" smtClean="0"/>
              <a:t>15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669092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N" dirty="0"/>
              <a:t>Sample- blood (and serum/plasma)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N" dirty="0"/>
              <a:t>The NS1 and IgM diagnostics are not fully reliable because of cross-reactivity with other ﬂaviviruses (e.g., Zika virus)</a:t>
            </a:r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51E921-CBEC-46C1-A7F5-A656C4E18FA8}" type="slidenum">
              <a:rPr lang="en-IN" smtClean="0"/>
              <a:t>17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263807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 For all testing, both diagnostic and screening, there is usually a trade-off between sensitivity and specificity, such that higher sensitivities will mean lower specificities and vice versa.</a:t>
            </a:r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51E921-CBEC-46C1-A7F5-A656C4E18FA8}" type="slidenum">
              <a:rPr lang="en-IN" smtClean="0"/>
              <a:t>22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460936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cs typeface="Times New Roman" panose="02020603050405020304" pitchFamily="18" charset="0"/>
              </a:rPr>
              <a:t>- </a:t>
            </a:r>
            <a:r>
              <a:rPr lang="en-IN" sz="1200" dirty="0"/>
              <a:t>Mostly used in </a:t>
            </a:r>
            <a:r>
              <a:rPr lang="en-IN" sz="1200" b="1" dirty="0"/>
              <a:t>reference labs or research settings </a:t>
            </a:r>
            <a:endParaRPr lang="en-IN" sz="1200" dirty="0"/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51E921-CBEC-46C1-A7F5-A656C4E18FA8}" type="slidenum">
              <a:rPr lang="en-IN" smtClean="0"/>
              <a:t>24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670036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3DADE3-E1EC-49C4-BDAE-E69CCD02F36C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4647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Differs according to the immune status of the host . </a:t>
            </a:r>
          </a:p>
          <a:p>
            <a:r>
              <a:rPr lang="en-US" dirty="0"/>
              <a:t>persons who have not previously been infected with a flavivirus or immunized with a flavivirus vaccine (e.g. for yellow fever, Japanese encephalitis, tick-borne encephalitis), </a:t>
            </a:r>
          </a:p>
          <a:p>
            <a:r>
              <a:rPr lang="en-US" sz="1200" dirty="0"/>
              <a:t> DENV, chikungunya virus and Zika virus – Cross reaction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3DADE3-E1EC-49C4-BDAE-E69CCD02F36C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609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N" sz="1200" kern="100" dirty="0">
                <a:effectLst/>
              </a:rPr>
              <a:t>NS1 and RT-PCR are most sensitive in early phase; confirm dengue infection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N" sz="1200" kern="100" dirty="0">
                <a:effectLst/>
              </a:rPr>
              <a:t>IgM peaks by day 6–10; IgG appears later (especially in secondary infections)</a:t>
            </a:r>
            <a:endParaRPr lang="en-IN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IN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51E921-CBEC-46C1-A7F5-A656C4E18FA8}" type="slidenum">
              <a:rPr lang="en-IN" smtClean="0"/>
              <a:t>29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54884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Timely diagnosis of dengue cases, identification of warning signs for severe dengue, and appropriate clinical management are key elements of care to prevent the progression to severe dengue and deaths.  </a:t>
            </a:r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51E921-CBEC-46C1-A7F5-A656C4E18FA8}" type="slidenum">
              <a:rPr lang="en-IN" smtClean="0"/>
              <a:t>31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537881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 combination of environmental, social and climatic factors has contributed to the </a:t>
            </a:r>
            <a:r>
              <a:rPr lang="en-US" sz="1200" dirty="0"/>
              <a:t>Heightened transmission &amp; Global emergency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Climate change, ……………………- </a:t>
            </a:r>
            <a:r>
              <a:rPr lang="en-US" sz="1200" dirty="0" err="1"/>
              <a:t>favour</a:t>
            </a:r>
            <a:r>
              <a:rPr lang="en-US" sz="1200" dirty="0"/>
              <a:t> the breeding and propagation of mosquitoes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The expanding range of mosquito vector - risk of transmission in new areas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Co-circulation of multiple …………vector control -  severe dengue cases &amp; increased mortality rates associated with secondary infections.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Co-circulation DENV, chikungunya virus and Zika virus ……….., overlapping geographical distributions, clinical manifestations, which makes it difficult to detect and control outbreaks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51E921-CBEC-46C1-A7F5-A656C4E18FA8}" type="slidenum">
              <a:rPr lang="en-IN" smtClean="0"/>
              <a:t>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508692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DEN-2 is the predominant circulating Serotype in our State.</a:t>
            </a:r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51E921-CBEC-46C1-A7F5-A656C4E18FA8}" type="slidenum">
              <a:rPr lang="en-IN" smtClean="0"/>
              <a:t>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768385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DEN-2 is clearly the worst serotype in Indian context. </a:t>
            </a:r>
          </a:p>
          <a:p>
            <a:pPr algn="l"/>
            <a:r>
              <a:rPr lang="en-US" sz="1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need to give the due effort to prevent it, otherwise clinical complications will do occur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51E921-CBEC-46C1-A7F5-A656C4E18FA8}" type="slidenum">
              <a:rPr lang="en-IN" smtClean="0"/>
              <a:t>8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28958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our immune systems are good at remembering when they have seen an infection before. Once we develop antibodies to a pathogen, memory immune cells mean that our body can quickly trigger them again when we encounter the pathogen a second time. But, </a:t>
            </a:r>
            <a:r>
              <a:rPr lang="en-US" sz="16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Subsequent infections with a different serotype can be so much worse, the pre-existing antibodies to one serotype bind to the virus particles from the new serotype that is infecting us, but fail to </a:t>
            </a:r>
            <a:r>
              <a:rPr lang="en-US" sz="16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neutralise</a:t>
            </a:r>
            <a:r>
              <a:rPr lang="en-US" sz="16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them. The process is k/a antibody-dependent enhancement (ADE). </a:t>
            </a:r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51E921-CBEC-46C1-A7F5-A656C4E18FA8}" type="slidenum">
              <a:rPr lang="en-IN" smtClean="0"/>
              <a:t>9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901300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Positive sense, Icosahedral symmetry, </a:t>
            </a:r>
            <a:r>
              <a:rPr lang="en-US" sz="1200" b="1" dirty="0"/>
              <a:t>Viral envelope</a:t>
            </a:r>
            <a:r>
              <a:rPr lang="en-US" sz="1200" dirty="0"/>
              <a:t>- surrounds the nucleocapsid. </a:t>
            </a:r>
            <a:r>
              <a:rPr lang="en-US" dirty="0"/>
              <a:t>. It is composed of lipid bilayer. Throughout the lipid bilayer, two types of viral proteins are present. These are envelope (E) protein and membrane (M) protein. </a:t>
            </a:r>
            <a:r>
              <a:rPr lang="en-US" b="1" i="1" dirty="0"/>
              <a:t>These two proteins are responsible for controlling the entry of virus into the human cell. </a:t>
            </a:r>
            <a:endParaRPr lang="en-US" dirty="0"/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51E921-CBEC-46C1-A7F5-A656C4E18FA8}" type="slidenum">
              <a:rPr lang="en-IN" smtClean="0"/>
              <a:t>10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091385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CB337C-8796-ECE4-1199-967771C08D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CEFAC03-F038-F980-3655-FDF0992E168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0B421DB-E7B0-8E0E-3C91-54C6DDF6C47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dirty="0"/>
              <a:t>Patients have measurable levels of NS1 protein in the blood, which is used for diagnosis of the infection.</a:t>
            </a:r>
            <a:endParaRPr lang="en-IN" sz="1400" dirty="0"/>
          </a:p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en-US" sz="1400" dirty="0"/>
              <a:t>Levels of secreted NS1 in plasma positively correlate with viral titers. </a:t>
            </a:r>
          </a:p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en-US" sz="1400" dirty="0"/>
              <a:t>In secondary dengue (&amp; DHF) -  levels of NS1 is higher - imply the role for NS1 in the formation of circulating immune complexes in causing severe dengue.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/>
              <a:t>Higher levels of viral load has been seen in DHF than DF in many studies. Viral burden is the key determinant of disease severity </a:t>
            </a:r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376BFC-15D8-1B42-9A23-43E20D7E6F3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51E921-CBEC-46C1-A7F5-A656C4E18FA8}" type="slidenum">
              <a:rPr lang="en-IN" smtClean="0"/>
              <a:t>11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503477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A52C29-D8AD-D2AD-8A9B-5F91CB2823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536C46D-7C53-C224-5EC7-030C8C2F8E1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8A5EF31-6661-84A3-EF9E-A9C09CA8CB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pathogenesis of dengue involves a complex interaction between virus and host factors.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colonizes the reticuloendothelial system and lymphoid tissue, replicates to a certain extent in peripheral blood mononuclear cells, macrophages in tissues, and Kupffer cells in the liver , and enters the circulation again, causing a second viremia. </a:t>
            </a:r>
            <a:endParaRPr lang="en-IN" sz="1050" dirty="0"/>
          </a:p>
          <a:p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10E7BD-D200-F259-3CA5-0DDF2156126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51E921-CBEC-46C1-A7F5-A656C4E18FA8}" type="slidenum">
              <a:rPr lang="en-IN" smtClean="0"/>
              <a:t>13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291119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viral virulence variation due to secondary DENV</a:t>
            </a:r>
            <a:endParaRPr lang="en-IN" sz="1200" dirty="0"/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51E921-CBEC-46C1-A7F5-A656C4E18FA8}" type="slidenum">
              <a:rPr lang="en-IN" smtClean="0"/>
              <a:t>14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712150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B9FAFB-46A5-0192-EB11-4757235D9F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BB6595-2269-C1CF-3F46-59FF84D74D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6DE1A4-69C5-D982-1283-5DCECB5809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96197-E20D-4C17-A8B1-DAD21B5AC8DD}" type="datetimeFigureOut">
              <a:rPr lang="en-IN" smtClean="0"/>
              <a:t>15-07-2025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5C0A00-AE87-0EB4-9AD4-63D0D7C5F7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51770B-BBA1-5292-132F-27643C21C3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596E7-08BB-499F-85C3-A48127F2BA5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935279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9E94A-E5AC-199B-11D1-596173BE6B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75CEE54-A110-F60F-5858-4C8F3FB164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5618D6-E2C5-3468-BC08-F13D6E6AC4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96197-E20D-4C17-A8B1-DAD21B5AC8DD}" type="datetimeFigureOut">
              <a:rPr lang="en-IN" smtClean="0"/>
              <a:t>15-07-2025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230C45-471A-BF74-1123-2807075BC8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CAB6C7-C57D-E15D-A794-BD21FF0C31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596E7-08BB-499F-85C3-A48127F2BA5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93991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A5F245B-F62A-FC1D-6264-0309E22AF3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D2D52A-78E0-926D-7A30-06AA6EEF3D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534B98-9924-A638-B9FF-1985B2EB2F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96197-E20D-4C17-A8B1-DAD21B5AC8DD}" type="datetimeFigureOut">
              <a:rPr lang="en-IN" smtClean="0"/>
              <a:t>15-07-2025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A66CCA-EA0A-122E-5FC4-C67D5033C1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5DC337-E833-5114-78AC-E0693A01E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596E7-08BB-499F-85C3-A48127F2BA5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18753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54B560-34E5-3FE1-2F76-B007CD556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30C6BC-3B51-DEFB-7753-B997A0033A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D6A20D-508B-C393-0CA3-8E1BDDBD9C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96197-E20D-4C17-A8B1-DAD21B5AC8DD}" type="datetimeFigureOut">
              <a:rPr lang="en-IN" smtClean="0"/>
              <a:t>15-07-2025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843F07-BDF3-8592-CAE4-663C8EC0FE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8F08EE-6AAB-C29E-B60A-4642F77EC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596E7-08BB-499F-85C3-A48127F2BA5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547127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D10451-4124-BE8A-B906-74BA07B142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10AD0D-DFAE-733A-C736-C2186C06A1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6332EF-A57E-ABDC-3E2E-85C959ABEA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96197-E20D-4C17-A8B1-DAD21B5AC8DD}" type="datetimeFigureOut">
              <a:rPr lang="en-IN" smtClean="0"/>
              <a:t>15-07-2025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104D6A-7CA9-6C5E-2375-1799915D84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728627-E86C-84FE-0E29-0C0FFB9888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596E7-08BB-499F-85C3-A48127F2BA5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972105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544410-53DA-FC15-D4EA-47BF4AC96C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A64627-7C2E-073B-060A-935EABC1E5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B6074B-DBD3-0D3F-6E9B-96F03922FF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10F324-E121-2E1A-BCAE-A6DFE0E30F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96197-E20D-4C17-A8B1-DAD21B5AC8DD}" type="datetimeFigureOut">
              <a:rPr lang="en-IN" smtClean="0"/>
              <a:t>15-07-2025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BDD3AA-6212-2BE4-01BF-718800D7C9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B8080E-AB1C-03CE-39D9-783DF82AAB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596E7-08BB-499F-85C3-A48127F2BA5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56707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2CD0C2-5E55-A075-8FD3-DC596A4CB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E27480-3EA8-E244-0438-C1ECA6ADD0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5D4F32-B5BA-1246-35EC-8F0F3266CB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461B8A4-FD95-D041-5D5E-613010F0F5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8E4A59F-FC4C-826D-B81A-E1940EAA76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313DB45-8168-98AD-0E5E-447666329E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96197-E20D-4C17-A8B1-DAD21B5AC8DD}" type="datetimeFigureOut">
              <a:rPr lang="en-IN" smtClean="0"/>
              <a:t>15-07-2025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A2C6E22-6DD8-BB67-9B0E-102B1B3BE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E4E6B6A-2776-9362-B776-39B0E1745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596E7-08BB-499F-85C3-A48127F2BA5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933547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B69F9E-EC0C-08AE-9697-D848AD0165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D146C41-E6AA-34B5-3858-D794BEAC2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96197-E20D-4C17-A8B1-DAD21B5AC8DD}" type="datetimeFigureOut">
              <a:rPr lang="en-IN" smtClean="0"/>
              <a:t>15-07-2025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E0FFE4-C791-228D-6757-AE9FF97D3A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E5C7FA-0723-33DD-200F-AC9902144B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596E7-08BB-499F-85C3-A48127F2BA5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491996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9CD118C-D25B-A98E-AAD0-A6FEA27745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96197-E20D-4C17-A8B1-DAD21B5AC8DD}" type="datetimeFigureOut">
              <a:rPr lang="en-IN" smtClean="0"/>
              <a:t>15-07-2025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7CE546B-7003-BF6B-451C-0770C802C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670716-F1FB-0393-7188-AE76B2F50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596E7-08BB-499F-85C3-A48127F2BA5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381025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0F66E9-A397-631C-B4DE-15294DFB47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B2420C-A817-1772-C5F3-9CAC7B0727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CD6501-C41C-E64A-DA17-49E8AC7AAF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F9F139-8ADF-A628-7F2C-BACBB111A0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96197-E20D-4C17-A8B1-DAD21B5AC8DD}" type="datetimeFigureOut">
              <a:rPr lang="en-IN" smtClean="0"/>
              <a:t>15-07-2025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3B5FB7-D3EE-10F6-73F4-46638C911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FD742C-0AFC-A6FE-3199-06888F2724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596E7-08BB-499F-85C3-A48127F2BA5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266157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761454-DD49-EB51-834B-21939DF09F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7CA89E9-3817-11E5-E9D6-3EE798BA5E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B49EA8-0A81-0047-C744-DB8C64E77F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0EA2B1-A65B-E4F4-0296-F5617BE728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96197-E20D-4C17-A8B1-DAD21B5AC8DD}" type="datetimeFigureOut">
              <a:rPr lang="en-IN" smtClean="0"/>
              <a:t>15-07-2025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3D39D0-1AF6-3A60-40E5-ED750A35B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6DD21C-2A4C-ECEE-2854-FCBBB4FF0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596E7-08BB-499F-85C3-A48127F2BA5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65456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1A3EABB-9436-F8B6-5939-95B25DC54D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BEB6F9-10F6-3B62-144C-10C36942A8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80BA7E-FB78-5136-7B9F-B142486141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696197-E20D-4C17-A8B1-DAD21B5AC8DD}" type="datetimeFigureOut">
              <a:rPr lang="en-IN" smtClean="0"/>
              <a:t>15-07-2025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D1B25D-16F5-6116-3A3E-DEDFD0950A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E648A7-0BBB-6971-6642-70A85ADAB7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2596E7-08BB-499F-85C3-A48127F2BA5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10205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D63F83-BEB1-8436-D351-DFD081AB1F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2054" y="1122362"/>
            <a:ext cx="9903364" cy="2017879"/>
          </a:xfrm>
        </p:spPr>
        <p:txBody>
          <a:bodyPr>
            <a:normAutofit/>
          </a:bodyPr>
          <a:lstStyle/>
          <a:p>
            <a:r>
              <a:rPr lang="en-IN" sz="4400" b="1" dirty="0">
                <a:ln cmpd="thinThick">
                  <a:solidFill>
                    <a:srgbClr val="C00000"/>
                  </a:solidFill>
                </a:ln>
                <a:solidFill>
                  <a:srgbClr val="0000F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DENGUE </a:t>
            </a:r>
            <a:br>
              <a:rPr lang="en-IN" sz="4400" b="1" dirty="0">
                <a:ln cmpd="thinThick">
                  <a:solidFill>
                    <a:srgbClr val="C00000"/>
                  </a:solidFill>
                </a:ln>
                <a:solidFill>
                  <a:srgbClr val="0000F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IN" sz="4400" b="1" dirty="0">
                <a:ln cmpd="thinThick">
                  <a:solidFill>
                    <a:srgbClr val="C00000"/>
                  </a:solidFill>
                </a:ln>
                <a:solidFill>
                  <a:srgbClr val="0000F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Epidemiological Updates</a:t>
            </a:r>
            <a:br>
              <a:rPr lang="en-IN" sz="4400" b="1" dirty="0">
                <a:ln cmpd="thinThick">
                  <a:solidFill>
                    <a:srgbClr val="C00000"/>
                  </a:solidFill>
                </a:ln>
                <a:solidFill>
                  <a:srgbClr val="0000F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IN" sz="4400" b="1" dirty="0">
                <a:ln cmpd="thinThick">
                  <a:solidFill>
                    <a:srgbClr val="C00000"/>
                  </a:solidFill>
                </a:ln>
                <a:solidFill>
                  <a:srgbClr val="0000F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&amp; Laboratory Diagnosis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863DE889-AE77-20E3-CBE8-141D6B42BF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54842" y="3981236"/>
            <a:ext cx="5506454" cy="2017879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IN" b="1" i="1" kern="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Prof. (Dr.) Munmun Das (Sarkar)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IN" sz="2000" b="1" i="1" kern="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Medical Superintendent cum Vice Principal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IN" sz="2000" b="1" i="1" kern="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Coordinator, Medical Education Unit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IN" sz="2000" b="1" i="1" kern="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Nodal Officer, NOHPPCZ, ERC,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IN" sz="2000" b="1" i="1" kern="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School of Tropical Medicine, Kolkata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4838738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31E0B64-A6C1-DDFF-C27E-BFBF19CD91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2457" y="313783"/>
            <a:ext cx="4587601" cy="230813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8F4C8F1-3543-5AD1-4CC6-3E89DFBEF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02727"/>
          </a:xfrm>
        </p:spPr>
        <p:txBody>
          <a:bodyPr>
            <a:normAutofit/>
          </a:bodyPr>
          <a:lstStyle/>
          <a:p>
            <a:r>
              <a:rPr lang="en-IN" sz="3600" b="1" dirty="0"/>
              <a:t>Dengue Virus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803A99-6F71-6A89-FDEB-6E0CB4032A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7852"/>
            <a:ext cx="10515600" cy="507636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400" dirty="0"/>
              <a:t>Single stranded RNA virus 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Genus </a:t>
            </a:r>
            <a:r>
              <a:rPr lang="en-US" sz="2400" b="1" dirty="0" err="1"/>
              <a:t>flaviviridae</a:t>
            </a:r>
            <a:r>
              <a:rPr lang="en-US" sz="2400" b="1" dirty="0"/>
              <a:t>. 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Spherical,  Diameter - 50 nm approx. </a:t>
            </a:r>
          </a:p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2400" b="1" dirty="0"/>
              <a:t>Composed of: </a:t>
            </a:r>
          </a:p>
          <a:p>
            <a:pPr>
              <a:lnSpc>
                <a:spcPct val="100000"/>
              </a:lnSpc>
            </a:pPr>
            <a:r>
              <a:rPr lang="en-US" sz="2400" b="1" dirty="0"/>
              <a:t>Nucleocapsid</a:t>
            </a:r>
            <a:r>
              <a:rPr lang="en-US" sz="2400" dirty="0"/>
              <a:t>- composed of following: </a:t>
            </a:r>
          </a:p>
          <a:p>
            <a:pPr>
              <a:lnSpc>
                <a:spcPct val="100000"/>
              </a:lnSpc>
            </a:pPr>
            <a:r>
              <a:rPr lang="en-IN" sz="2400" dirty="0"/>
              <a:t>1. Viral genome </a:t>
            </a:r>
          </a:p>
          <a:p>
            <a:pPr>
              <a:lnSpc>
                <a:spcPct val="100000"/>
              </a:lnSpc>
            </a:pPr>
            <a:r>
              <a:rPr lang="en-IN" sz="2400" dirty="0"/>
              <a:t>2. Capsid protein (C) </a:t>
            </a:r>
          </a:p>
          <a:p>
            <a:pPr>
              <a:lnSpc>
                <a:spcPct val="100000"/>
              </a:lnSpc>
            </a:pPr>
            <a:r>
              <a:rPr lang="en-US" sz="2400" b="1" dirty="0"/>
              <a:t>Viral envelope</a:t>
            </a:r>
            <a:r>
              <a:rPr lang="en-US" sz="2400" dirty="0"/>
              <a:t>- 	Contains two types of viral proteins - envelope (E) protein &amp; membrane (M) protein - </a:t>
            </a:r>
            <a:r>
              <a:rPr lang="en-US" sz="2400" b="1" i="1" dirty="0"/>
              <a:t>responsible for controlling the entry of virus into the human cell.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446255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71F7F9-23F7-0536-4A4D-1A2FDCAA9A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27DA3-C8B8-364E-7219-DF69E2BDBD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464468"/>
            <a:ext cx="4431632" cy="1226220"/>
          </a:xfrm>
        </p:spPr>
        <p:txBody>
          <a:bodyPr>
            <a:normAutofit/>
          </a:bodyPr>
          <a:lstStyle/>
          <a:p>
            <a:r>
              <a:rPr lang="en-US" sz="4000" b="1" dirty="0"/>
              <a:t>Dengue virus</a:t>
            </a:r>
            <a:endParaRPr lang="en-IN" sz="4000" b="1" dirty="0"/>
          </a:p>
        </p:txBody>
      </p:sp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8ED2B0CE-A934-1FED-D381-371D576515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6385" t="72820" r="20235" b="4219"/>
          <a:stretch>
            <a:fillRect/>
          </a:stretch>
        </p:blipFill>
        <p:spPr>
          <a:xfrm>
            <a:off x="5715000" y="288376"/>
            <a:ext cx="6244389" cy="2466855"/>
          </a:xfr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C1F26-4E68-3D60-8A39-D1CDDDF5E4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9"/>
            <a:ext cx="10708106" cy="473364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2400" b="1" dirty="0"/>
              <a:t>Ten (10) proteins. 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fr-FR" sz="2400" b="1" dirty="0"/>
              <a:t>03 structural: </a:t>
            </a:r>
            <a:r>
              <a:rPr lang="fr-FR" sz="2400" dirty="0" err="1"/>
              <a:t>Capsid</a:t>
            </a:r>
            <a:r>
              <a:rPr lang="fr-FR" sz="2400" dirty="0"/>
              <a:t> </a:t>
            </a:r>
            <a:r>
              <a:rPr lang="fr-FR" sz="2400" dirty="0" err="1"/>
              <a:t>protein</a:t>
            </a:r>
            <a:r>
              <a:rPr lang="fr-FR" sz="2400" dirty="0"/>
              <a:t> (C), </a:t>
            </a:r>
          </a:p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fr-FR" sz="2400" dirty="0"/>
              <a:t>		Membrane </a:t>
            </a:r>
            <a:r>
              <a:rPr lang="fr-FR" sz="2400" dirty="0" err="1"/>
              <a:t>protein</a:t>
            </a:r>
            <a:r>
              <a:rPr lang="fr-FR" sz="2400" dirty="0"/>
              <a:t> (M), </a:t>
            </a:r>
          </a:p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fr-FR" sz="2400" dirty="0"/>
              <a:t>		</a:t>
            </a:r>
            <a:r>
              <a:rPr lang="fr-FR" sz="2400" dirty="0" err="1"/>
              <a:t>Envelope</a:t>
            </a:r>
            <a:r>
              <a:rPr lang="fr-FR" sz="2400" dirty="0"/>
              <a:t> </a:t>
            </a:r>
            <a:r>
              <a:rPr lang="fr-FR" sz="2400" dirty="0" err="1"/>
              <a:t>protein</a:t>
            </a:r>
            <a:r>
              <a:rPr lang="fr-FR" sz="2400" dirty="0"/>
              <a:t> (E) 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IN" sz="2400" b="1" dirty="0"/>
              <a:t>07 non-structural: NS1</a:t>
            </a:r>
            <a:r>
              <a:rPr lang="en-IN" sz="2400" dirty="0"/>
              <a:t>, NS2A, NS2B, NS3, NS4A, NS4B, NS5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2400" b="1" dirty="0"/>
              <a:t>NS1 protein </a:t>
            </a:r>
            <a:r>
              <a:rPr lang="en-US" sz="2400" dirty="0"/>
              <a:t>- involved in viral RNA replication, expressed on the surface of infected cells, without forming part of the virion.</a:t>
            </a:r>
            <a:r>
              <a:rPr lang="en-IN" sz="2400" dirty="0"/>
              <a:t>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dirty="0"/>
              <a:t>		</a:t>
            </a:r>
            <a:r>
              <a:rPr lang="en-US" sz="2400" dirty="0"/>
              <a:t>- interacts with the host immune system, evoke T cell 			responses &amp; activate complement. </a:t>
            </a:r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19988920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90696"/>
          </a:xfrm>
        </p:spPr>
        <p:txBody>
          <a:bodyPr>
            <a:normAutofit/>
          </a:bodyPr>
          <a:lstStyle/>
          <a:p>
            <a:r>
              <a:rPr lang="en-US" sz="3600" b="1" dirty="0"/>
              <a:t>Viral load &amp; NS1 antigen &amp; disease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1956" y="1573387"/>
            <a:ext cx="10627895" cy="5149516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en-US" sz="2400" dirty="0"/>
              <a:t>In dengue virus infection, patients have measurable levels of </a:t>
            </a:r>
            <a:r>
              <a:rPr lang="en-US" sz="2400" b="1" dirty="0"/>
              <a:t>NS1 protein in the blood, which is used for diagnosis of the infection.</a:t>
            </a:r>
            <a:endParaRPr lang="en-IN" sz="2400" dirty="0"/>
          </a:p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en-US" sz="2400" dirty="0"/>
              <a:t>Levels of secreted NS1 in plasma positively correlate with viral titers.</a:t>
            </a:r>
          </a:p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en-US" sz="2400" dirty="0"/>
              <a:t>In secondary dengue (&amp; DHF) -  levels of NS1 is higher - imply the role for NS1 in the formation of circulating immune complexes in causing severe dengue.</a:t>
            </a:r>
          </a:p>
          <a:p>
            <a:pPr marL="0" indent="0">
              <a:buNone/>
            </a:pPr>
            <a:r>
              <a:rPr lang="en-US" sz="2400" dirty="0"/>
              <a:t>Higher levels of viral load has been seen in DHF than DF in many studies.</a:t>
            </a:r>
          </a:p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en-US" sz="2400" dirty="0"/>
              <a:t>Viral burden may be a key determinant of disease severity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400" dirty="0"/>
              <a:t>	- degree of viral load correlate with measurements of disease 	severity such as amount of pleural effusion and thrombocytopenia .</a:t>
            </a:r>
          </a:p>
        </p:txBody>
      </p:sp>
    </p:spTree>
    <p:extLst>
      <p:ext uri="{BB962C8B-B14F-4D97-AF65-F5344CB8AC3E}">
        <p14:creationId xmlns:p14="http://schemas.microsoft.com/office/powerpoint/2010/main" val="23341065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9EDBB7-F05A-43CF-B70B-7CC1EAEFED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13975D3-075F-7CEB-89F6-6371982F31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885" y="249399"/>
            <a:ext cx="3095247" cy="6476253"/>
          </a:xfrm>
        </p:spPr>
        <p:txBody>
          <a:bodyPr>
            <a:normAutofit/>
          </a:bodyPr>
          <a:lstStyle/>
          <a:p>
            <a:r>
              <a:rPr lang="en-IN" sz="3200" b="1" dirty="0"/>
              <a:t>Pathogenesis </a:t>
            </a:r>
          </a:p>
          <a:p>
            <a:endParaRPr lang="en-US" sz="3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D3A349B-4DA3-F0B5-DDEF-301EB281C22E}"/>
              </a:ext>
            </a:extLst>
          </p:cNvPr>
          <p:cNvSpPr txBox="1"/>
          <p:nvPr/>
        </p:nvSpPr>
        <p:spPr>
          <a:xfrm>
            <a:off x="336885" y="1092658"/>
            <a:ext cx="45735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DENV enter through bite of the </a:t>
            </a:r>
          </a:p>
          <a:p>
            <a:pPr algn="ctr"/>
            <a:r>
              <a:rPr lang="en-US" sz="2000" b="1" dirty="0"/>
              <a:t>Aedes aegypti / albopictus</a:t>
            </a:r>
            <a:endParaRPr lang="en-IN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D2EF89B-1C63-FAAF-BC88-AFF281B8CD3B}"/>
              </a:ext>
            </a:extLst>
          </p:cNvPr>
          <p:cNvSpPr txBox="1"/>
          <p:nvPr/>
        </p:nvSpPr>
        <p:spPr>
          <a:xfrm>
            <a:off x="466176" y="2001815"/>
            <a:ext cx="36776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/>
              <a:t>proliferate in the </a:t>
            </a:r>
          </a:p>
          <a:p>
            <a:pPr algn="ctr"/>
            <a:r>
              <a:rPr lang="en-US" sz="2000" b="1" dirty="0"/>
              <a:t>monocyte-phagocyte system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1266EA9-3B7E-6C40-DE1A-AC1A8E5080BB}"/>
              </a:ext>
            </a:extLst>
          </p:cNvPr>
          <p:cNvSpPr txBox="1"/>
          <p:nvPr/>
        </p:nvSpPr>
        <p:spPr>
          <a:xfrm>
            <a:off x="647475" y="2943819"/>
            <a:ext cx="309251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/>
              <a:t>enters the circulation </a:t>
            </a:r>
          </a:p>
          <a:p>
            <a:pPr algn="ctr"/>
            <a:r>
              <a:rPr lang="en-US" sz="2000" b="1" dirty="0">
                <a:solidFill>
                  <a:srgbClr val="0000FF"/>
                </a:solidFill>
              </a:rPr>
              <a:t>(the first viremia) 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072CBBC-3875-8A0A-8664-77F586185277}"/>
              </a:ext>
            </a:extLst>
          </p:cNvPr>
          <p:cNvSpPr txBox="1"/>
          <p:nvPr/>
        </p:nvSpPr>
        <p:spPr>
          <a:xfrm>
            <a:off x="232886" y="3885823"/>
            <a:ext cx="417454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err="1"/>
              <a:t>Colonizese</a:t>
            </a:r>
            <a:r>
              <a:rPr lang="en-US" sz="2000" b="1" dirty="0"/>
              <a:t> in RE system &amp;</a:t>
            </a:r>
          </a:p>
          <a:p>
            <a:pPr algn="ctr"/>
            <a:r>
              <a:rPr lang="en-US" sz="2000" b="1" dirty="0"/>
              <a:t> lymphoid tissue, </a:t>
            </a:r>
          </a:p>
          <a:p>
            <a:pPr algn="ctr"/>
            <a:r>
              <a:rPr lang="en-US" sz="2000" b="1" dirty="0"/>
              <a:t>replicates in mononuclear cells, </a:t>
            </a:r>
          </a:p>
          <a:p>
            <a:pPr algn="ctr"/>
            <a:r>
              <a:rPr lang="en-US" sz="2000" b="1" dirty="0"/>
              <a:t>Macrophages &amp; Kupffer cells</a:t>
            </a:r>
            <a:endParaRPr lang="en-IN" sz="2000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99D7660-7BB6-B42E-E259-097C59FA5845}"/>
              </a:ext>
            </a:extLst>
          </p:cNvPr>
          <p:cNvSpPr txBox="1"/>
          <p:nvPr/>
        </p:nvSpPr>
        <p:spPr>
          <a:xfrm>
            <a:off x="336885" y="5453380"/>
            <a:ext cx="38314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/>
              <a:t>enters the circulation again </a:t>
            </a:r>
          </a:p>
          <a:p>
            <a:pPr algn="ctr"/>
            <a:r>
              <a:rPr lang="en-US" sz="2000" b="1" dirty="0">
                <a:solidFill>
                  <a:srgbClr val="0000FF"/>
                </a:solidFill>
              </a:rPr>
              <a:t>(the second viremia)</a:t>
            </a:r>
            <a:endParaRPr lang="en-IN" sz="2000" b="1" dirty="0">
              <a:solidFill>
                <a:srgbClr val="0000FF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E400A8E-C509-DB39-7985-C1B597D6D967}"/>
              </a:ext>
            </a:extLst>
          </p:cNvPr>
          <p:cNvSpPr txBox="1"/>
          <p:nvPr/>
        </p:nvSpPr>
        <p:spPr>
          <a:xfrm>
            <a:off x="8013801" y="384772"/>
            <a:ext cx="37064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/>
              <a:t>Binds to specific antibodies </a:t>
            </a:r>
          </a:p>
          <a:p>
            <a:pPr algn="ctr"/>
            <a:r>
              <a:rPr lang="en-US" sz="2000" b="1" dirty="0"/>
              <a:t>&amp; form immune complexes</a:t>
            </a:r>
            <a:endParaRPr lang="en-IN" sz="20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BC11984-7DB3-0D52-9991-0F843C36FE9E}"/>
              </a:ext>
            </a:extLst>
          </p:cNvPr>
          <p:cNvSpPr txBox="1"/>
          <p:nvPr/>
        </p:nvSpPr>
        <p:spPr>
          <a:xfrm>
            <a:off x="8155457" y="1239980"/>
            <a:ext cx="338906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ym typeface="Wingdings" panose="05000000000000000000" pitchFamily="2" charset="2"/>
              </a:rPr>
              <a:t></a:t>
            </a:r>
          </a:p>
          <a:p>
            <a:pPr algn="ctr"/>
            <a:r>
              <a:rPr lang="en-US" sz="2000" b="1" dirty="0"/>
              <a:t>activation of complement </a:t>
            </a:r>
          </a:p>
          <a:p>
            <a:pPr algn="ctr"/>
            <a:r>
              <a:rPr lang="en-US" sz="2000" b="1" dirty="0"/>
              <a:t>&amp; coagulation systems</a:t>
            </a:r>
          </a:p>
          <a:p>
            <a:pPr algn="ctr"/>
            <a:r>
              <a:rPr lang="en-IN" sz="2000" b="1" dirty="0">
                <a:sym typeface="Wingdings" panose="05000000000000000000" pitchFamily="2" charset="2"/>
              </a:rPr>
              <a:t> </a:t>
            </a:r>
            <a:r>
              <a:rPr lang="en-IN" sz="2000" b="1" dirty="0"/>
              <a:t>Release of </a:t>
            </a:r>
          </a:p>
          <a:p>
            <a:pPr algn="ctr"/>
            <a:r>
              <a:rPr lang="en-IN" sz="2000" b="1" dirty="0"/>
              <a:t>complement breakdown </a:t>
            </a:r>
          </a:p>
          <a:p>
            <a:pPr algn="ctr"/>
            <a:r>
              <a:rPr lang="en-IN" sz="2000" b="1" dirty="0"/>
              <a:t>products (C3a, C5a)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163248-EB3B-09AA-267E-23C786E7C6FA}"/>
              </a:ext>
            </a:extLst>
          </p:cNvPr>
          <p:cNvSpPr txBox="1"/>
          <p:nvPr/>
        </p:nvSpPr>
        <p:spPr>
          <a:xfrm>
            <a:off x="7670743" y="3420797"/>
            <a:ext cx="4376518" cy="1692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ym typeface="Wingdings" panose="05000000000000000000" pitchFamily="2" charset="2"/>
              </a:rPr>
              <a:t>  </a:t>
            </a:r>
            <a:r>
              <a:rPr lang="en-US" sz="2000" b="1" dirty="0"/>
              <a:t>increased </a:t>
            </a:r>
          </a:p>
          <a:p>
            <a:pPr algn="ctr"/>
            <a:r>
              <a:rPr lang="en-US" sz="2000" b="1" dirty="0"/>
              <a:t>vascular permeability, </a:t>
            </a:r>
          </a:p>
          <a:p>
            <a:pPr algn="ctr"/>
            <a:r>
              <a:rPr lang="en-US" sz="2000" b="1" dirty="0"/>
              <a:t>vasodilation, congestion, </a:t>
            </a:r>
          </a:p>
          <a:p>
            <a:pPr algn="ctr"/>
            <a:r>
              <a:rPr lang="en-US" sz="2000" b="1" dirty="0"/>
              <a:t>extravasation of plasma proteins </a:t>
            </a:r>
          </a:p>
          <a:p>
            <a:pPr algn="ctr"/>
            <a:r>
              <a:rPr lang="en-US" sz="2000" b="1" dirty="0"/>
              <a:t>&amp; blood components</a:t>
            </a:r>
            <a:endParaRPr lang="en-IN" sz="20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4448184-7685-ADD4-849D-1270E59DC3C4}"/>
              </a:ext>
            </a:extLst>
          </p:cNvPr>
          <p:cNvSpPr txBox="1"/>
          <p:nvPr/>
        </p:nvSpPr>
        <p:spPr>
          <a:xfrm>
            <a:off x="8347817" y="5447443"/>
            <a:ext cx="319670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</a:rPr>
              <a:t>hemoconcentration </a:t>
            </a:r>
          </a:p>
          <a:p>
            <a:pPr algn="ctr"/>
            <a:r>
              <a:rPr lang="en-US" sz="2400" b="1" dirty="0">
                <a:solidFill>
                  <a:srgbClr val="C00000"/>
                </a:solidFill>
              </a:rPr>
              <a:t>hemorrhage &amp; shock</a:t>
            </a:r>
          </a:p>
          <a:p>
            <a:pPr algn="ctr"/>
            <a:r>
              <a:rPr lang="en-IN" dirty="0"/>
              <a:t>(DHF/DSS)</a:t>
            </a:r>
            <a:endParaRPr lang="en-IN" b="1" dirty="0">
              <a:solidFill>
                <a:srgbClr val="C0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0F3FC1-58EF-F254-1861-6CF5B493F283}"/>
              </a:ext>
            </a:extLst>
          </p:cNvPr>
          <p:cNvSpPr txBox="1"/>
          <p:nvPr/>
        </p:nvSpPr>
        <p:spPr>
          <a:xfrm>
            <a:off x="4565343" y="4177309"/>
            <a:ext cx="273664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/>
              <a:t>Inhibits leukocyte &amp;</a:t>
            </a:r>
          </a:p>
          <a:p>
            <a:pPr algn="ctr"/>
            <a:r>
              <a:rPr lang="en-US" sz="2000" b="1" dirty="0"/>
              <a:t> platelet production </a:t>
            </a:r>
          </a:p>
          <a:p>
            <a:pPr algn="ctr"/>
            <a:r>
              <a:rPr lang="en-US" sz="2000" b="1" dirty="0"/>
              <a:t>in bone marrow</a:t>
            </a:r>
            <a:endParaRPr lang="en-IN" sz="20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9C6049C-CE53-9E2E-6BF4-27866C421B07}"/>
              </a:ext>
            </a:extLst>
          </p:cNvPr>
          <p:cNvSpPr txBox="1"/>
          <p:nvPr/>
        </p:nvSpPr>
        <p:spPr>
          <a:xfrm>
            <a:off x="4143786" y="5231427"/>
            <a:ext cx="354456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ym typeface="Wingdings" panose="05000000000000000000" pitchFamily="2" charset="2"/>
              </a:rPr>
              <a:t>  </a:t>
            </a:r>
            <a:r>
              <a:rPr lang="en-US" sz="2000" b="1" dirty="0"/>
              <a:t>leukopenia &amp; </a:t>
            </a:r>
          </a:p>
          <a:p>
            <a:pPr algn="ctr"/>
            <a:r>
              <a:rPr lang="en-US" sz="2000" b="1" dirty="0"/>
              <a:t>Thrombocytopenia</a:t>
            </a:r>
          </a:p>
          <a:p>
            <a:pPr algn="ctr"/>
            <a:r>
              <a:rPr lang="en-US" sz="2000" b="1" dirty="0"/>
              <a:t>(</a:t>
            </a:r>
            <a:r>
              <a:rPr lang="en-US" sz="2000" b="1" dirty="0">
                <a:sym typeface="Wingdings" panose="05000000000000000000" pitchFamily="2" charset="2"/>
              </a:rPr>
              <a:t></a:t>
            </a:r>
            <a:r>
              <a:rPr lang="en-US" sz="2000" b="1" dirty="0"/>
              <a:t>dysfunction &amp; depletion </a:t>
            </a:r>
          </a:p>
          <a:p>
            <a:pPr algn="ctr"/>
            <a:r>
              <a:rPr lang="en-US" sz="2000" b="1" dirty="0"/>
              <a:t>of coagulation factors</a:t>
            </a:r>
            <a:r>
              <a:rPr lang="en-US" dirty="0"/>
              <a:t>) </a:t>
            </a:r>
            <a:endParaRPr lang="en-IN" sz="2400" dirty="0">
              <a:solidFill>
                <a:srgbClr val="C0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7FE7EB4-3EA3-E0E5-F25C-E4CF587E4608}"/>
              </a:ext>
            </a:extLst>
          </p:cNvPr>
          <p:cNvSpPr txBox="1"/>
          <p:nvPr/>
        </p:nvSpPr>
        <p:spPr>
          <a:xfrm>
            <a:off x="4333756" y="1717886"/>
            <a:ext cx="350583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/>
              <a:t>Monocytes (APC) </a:t>
            </a:r>
          </a:p>
          <a:p>
            <a:pPr algn="ctr"/>
            <a:r>
              <a:rPr lang="en-IN" sz="2000" b="1" dirty="0"/>
              <a:t>induce release of TNF-</a:t>
            </a:r>
            <a:r>
              <a:rPr lang="el-GR" sz="2000" b="1" dirty="0"/>
              <a:t>α,</a:t>
            </a:r>
            <a:r>
              <a:rPr lang="en-US" sz="2000" b="1" dirty="0"/>
              <a:t> </a:t>
            </a:r>
          </a:p>
          <a:p>
            <a:pPr algn="ctr"/>
            <a:r>
              <a:rPr lang="en-IN" sz="2000" b="1" dirty="0"/>
              <a:t>Interleukins-1b,-2,-6,-8, </a:t>
            </a:r>
          </a:p>
          <a:p>
            <a:pPr algn="ctr"/>
            <a:r>
              <a:rPr lang="en-IN" sz="2000" b="1" dirty="0"/>
              <a:t>Interferon gamma, </a:t>
            </a:r>
          </a:p>
          <a:p>
            <a:pPr algn="ctr"/>
            <a:r>
              <a:rPr lang="en-IN" sz="2000" b="1" dirty="0"/>
              <a:t>RANTES </a:t>
            </a:r>
          </a:p>
          <a:p>
            <a:pPr algn="ctr"/>
            <a:r>
              <a:rPr lang="en-IN" sz="2000" b="1" dirty="0"/>
              <a:t>(from activated T cells)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86772D3E-4703-BA6B-BC29-649CC479BFE3}"/>
              </a:ext>
            </a:extLst>
          </p:cNvPr>
          <p:cNvCxnSpPr/>
          <p:nvPr/>
        </p:nvCxnSpPr>
        <p:spPr>
          <a:xfrm flipV="1">
            <a:off x="2899611" y="2943819"/>
            <a:ext cx="1780673" cy="170246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96EAB853-6D79-EBD1-A93F-9C0C0A76E333}"/>
              </a:ext>
            </a:extLst>
          </p:cNvPr>
          <p:cNvCxnSpPr>
            <a:cxnSpLocks/>
          </p:cNvCxnSpPr>
          <p:nvPr/>
        </p:nvCxnSpPr>
        <p:spPr>
          <a:xfrm>
            <a:off x="5992124" y="2667207"/>
            <a:ext cx="2454044" cy="124792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B8E8822B-A2A1-6C32-E757-0FD6D8782DCE}"/>
              </a:ext>
            </a:extLst>
          </p:cNvPr>
          <p:cNvCxnSpPr>
            <a:cxnSpLocks/>
          </p:cNvCxnSpPr>
          <p:nvPr/>
        </p:nvCxnSpPr>
        <p:spPr>
          <a:xfrm>
            <a:off x="9107905" y="2532924"/>
            <a:ext cx="84221" cy="126212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C17510BF-2313-99F1-740F-DD089CEEBA37}"/>
              </a:ext>
            </a:extLst>
          </p:cNvPr>
          <p:cNvCxnSpPr>
            <a:cxnSpLocks/>
            <a:endCxn id="5" idx="1"/>
          </p:cNvCxnSpPr>
          <p:nvPr/>
        </p:nvCxnSpPr>
        <p:spPr>
          <a:xfrm flipV="1">
            <a:off x="6895319" y="6001441"/>
            <a:ext cx="1452498" cy="15982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491F8BBD-EFC1-7D92-8385-D557D905B76E}"/>
              </a:ext>
            </a:extLst>
          </p:cNvPr>
          <p:cNvCxnSpPr>
            <a:cxnSpLocks/>
          </p:cNvCxnSpPr>
          <p:nvPr/>
        </p:nvCxnSpPr>
        <p:spPr>
          <a:xfrm flipH="1">
            <a:off x="9601200" y="4177309"/>
            <a:ext cx="248791" cy="149201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1013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2" grpId="0"/>
      <p:bldP spid="13" grpId="0"/>
      <p:bldP spid="2" grpId="0"/>
      <p:bldP spid="3" grpId="0"/>
      <p:bldP spid="4" grpId="0"/>
      <p:bldP spid="5" grpId="0"/>
      <p:bldP spid="6" grpId="0"/>
      <p:bldP spid="11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A7796F-2662-AC4C-779E-5D23ACB85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07264"/>
          </a:xfrm>
        </p:spPr>
        <p:txBody>
          <a:bodyPr>
            <a:normAutofit/>
          </a:bodyPr>
          <a:lstStyle/>
          <a:p>
            <a:r>
              <a:rPr lang="en-IN" sz="3600" b="1" dirty="0">
                <a:solidFill>
                  <a:srgbClr val="C00000"/>
                </a:solidFill>
              </a:rPr>
              <a:t>Pathogenesis of DHF/DSS. </a:t>
            </a:r>
            <a:endParaRPr lang="en-IN" sz="3600" dirty="0">
              <a:solidFill>
                <a:srgbClr val="C00000"/>
              </a:solidFill>
            </a:endParaRPr>
          </a:p>
        </p:txBody>
      </p:sp>
      <p:sp>
        <p:nvSpPr>
          <p:cNvPr id="4" name="Content Placeholder 6">
            <a:extLst>
              <a:ext uri="{FF2B5EF4-FFF2-40B4-BE49-F238E27FC236}">
                <a16:creationId xmlns:a16="http://schemas.microsoft.com/office/drawing/2014/main" id="{929A83E2-73F1-4890-95A3-0B70870527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7831" y="1672389"/>
            <a:ext cx="11006489" cy="48204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b="1" dirty="0">
                <a:solidFill>
                  <a:srgbClr val="C00000"/>
                </a:solidFill>
              </a:rPr>
              <a:t>All four serotypes are capable of causing severe disease. </a:t>
            </a:r>
          </a:p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2600" b="1" dirty="0"/>
              <a:t>Host &amp; viral factors, both play essential role - </a:t>
            </a:r>
            <a:r>
              <a:rPr lang="en-US" dirty="0"/>
              <a:t>secondary DENV</a:t>
            </a:r>
            <a:endParaRPr lang="en-US" sz="2600" b="1" dirty="0"/>
          </a:p>
          <a:p>
            <a:pPr marL="0" indent="0">
              <a:spcBef>
                <a:spcPts val="2400"/>
              </a:spcBef>
              <a:buNone/>
            </a:pPr>
            <a:r>
              <a:rPr lang="en-US" sz="2600" b="1" dirty="0"/>
              <a:t>Various mechanisms - pathogenesis of severe dengue, includes: </a:t>
            </a:r>
          </a:p>
          <a:p>
            <a:r>
              <a:rPr lang="en-IN" sz="2600" dirty="0"/>
              <a:t>Antibody-dependent enhancement or ADE, </a:t>
            </a:r>
          </a:p>
          <a:p>
            <a:r>
              <a:rPr lang="en-IN" sz="2600" dirty="0"/>
              <a:t>T-cell mediated immunopathology(inappropriate memory T-cell response)</a:t>
            </a:r>
          </a:p>
          <a:p>
            <a:r>
              <a:rPr lang="en-US" sz="2600" dirty="0"/>
              <a:t>Complement activation by virus-antibody complexes</a:t>
            </a:r>
          </a:p>
          <a:p>
            <a:r>
              <a:rPr lang="en-IN" sz="2600" dirty="0"/>
              <a:t>Cytokine abundance. </a:t>
            </a:r>
          </a:p>
          <a:p>
            <a:r>
              <a:rPr lang="en-US" sz="2600" dirty="0"/>
              <a:t>viral virulence variation</a:t>
            </a:r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663797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E37777-1879-D71F-D509-16EC3271EE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solidFill>
                  <a:srgbClr val="C00000"/>
                </a:solidFill>
              </a:rPr>
              <a:t>Transmission of DENV</a:t>
            </a:r>
            <a:endParaRPr lang="en-IN" sz="36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A8F4DC-856C-D73E-E633-AF58ABDA3A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4583" y="1876926"/>
            <a:ext cx="10829107" cy="461594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sz="2400" b="1" dirty="0"/>
              <a:t>The vectors: M</a:t>
            </a:r>
            <a:r>
              <a:rPr lang="en-US" sz="2400" dirty="0"/>
              <a:t>osquito Aedes aegypti &amp; Aedes albopictus, respectively. 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sz="2400" b="1" dirty="0"/>
              <a:t>Aedes aegypti </a:t>
            </a:r>
            <a:r>
              <a:rPr lang="en-US" sz="2400" dirty="0"/>
              <a:t>– lives indoors, breed in water-ﬁlled containers, day-biting - feed preferentially on human blood, found in almost all continents (mainly  tropical and subtropical areas)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sz="2400" b="1" dirty="0"/>
              <a:t>Aedes albopictus </a:t>
            </a:r>
            <a:r>
              <a:rPr lang="en-US" sz="2400" dirty="0"/>
              <a:t>- a more aggressive day-time biter, exophilic - commonly living outdoors, but still feeds almost exclusively on humans 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sz="2400" dirty="0"/>
              <a:t>Transmission - two cycles: sylvatic and human </a:t>
            </a:r>
          </a:p>
        </p:txBody>
      </p:sp>
    </p:spTree>
    <p:extLst>
      <p:ext uri="{BB962C8B-B14F-4D97-AF65-F5344CB8AC3E}">
        <p14:creationId xmlns:p14="http://schemas.microsoft.com/office/powerpoint/2010/main" val="27317815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Life Cycle of Aedes Mosquitoes | Mosquitoes | CDC">
            <a:extLst>
              <a:ext uri="{FF2B5EF4-FFF2-40B4-BE49-F238E27FC236}">
                <a16:creationId xmlns:a16="http://schemas.microsoft.com/office/drawing/2014/main" id="{8239713C-3C40-6FC7-85C6-64A3E188E19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61" r="11107"/>
          <a:stretch>
            <a:fillRect/>
          </a:stretch>
        </p:blipFill>
        <p:spPr bwMode="auto">
          <a:xfrm>
            <a:off x="6898019" y="2239641"/>
            <a:ext cx="5105360" cy="3703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2874FB5-E3AA-23BC-5FA6-2FCEEF8AFE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5429" y="515175"/>
            <a:ext cx="5139295" cy="716423"/>
          </a:xfrm>
        </p:spPr>
        <p:txBody>
          <a:bodyPr>
            <a:normAutofit/>
          </a:bodyPr>
          <a:lstStyle/>
          <a:p>
            <a:r>
              <a:rPr lang="en-IN" sz="3200" b="1" dirty="0"/>
              <a:t>Aedes mosquito</a:t>
            </a:r>
          </a:p>
        </p:txBody>
      </p:sp>
      <p:pic>
        <p:nvPicPr>
          <p:cNvPr id="3076" name="Picture 4" descr="Aedes Aegypti (Dengue Mosquitoes): What ...">
            <a:extLst>
              <a:ext uri="{FF2B5EF4-FFF2-40B4-BE49-F238E27FC236}">
                <a16:creationId xmlns:a16="http://schemas.microsoft.com/office/drawing/2014/main" id="{6F663C6F-912F-3D4B-9290-A5DBFDDBB3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4615" y="516190"/>
            <a:ext cx="2244754" cy="1665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7BAA995-C5DD-2660-7CED-8DA7B8A809C4}"/>
              </a:ext>
            </a:extLst>
          </p:cNvPr>
          <p:cNvSpPr txBox="1"/>
          <p:nvPr/>
        </p:nvSpPr>
        <p:spPr>
          <a:xfrm>
            <a:off x="542452" y="1403011"/>
            <a:ext cx="6355567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sz="2400" b="1" dirty="0"/>
              <a:t>Identification</a:t>
            </a:r>
            <a:r>
              <a:rPr lang="en-US" sz="2400" dirty="0"/>
              <a:t>(Key External Features)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sz="2400" b="1" dirty="0"/>
              <a:t>Size and Color: </a:t>
            </a:r>
            <a:r>
              <a:rPr lang="en-US" sz="2400" dirty="0"/>
              <a:t>small (4-7mm) and dark, often with a brownish-black appearance. 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sz="2400" b="1" dirty="0"/>
              <a:t>Legs: </a:t>
            </a:r>
            <a:r>
              <a:rPr lang="en-US" sz="2400" dirty="0"/>
              <a:t>Distinctive white bands or markings on the legs, particularly at the joints. 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sz="2400" b="1" dirty="0"/>
              <a:t>Thorax: </a:t>
            </a:r>
            <a:r>
              <a:rPr lang="en-US" sz="2400" dirty="0"/>
              <a:t>A harp-shaped pattern of silver or white scales on the dorsal surface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sz="2400" b="1" dirty="0"/>
              <a:t>Abdomen: </a:t>
            </a:r>
            <a:r>
              <a:rPr lang="en-US" sz="2400" dirty="0"/>
              <a:t>White or silver scales 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sz="2400" b="1" dirty="0"/>
              <a:t>Sitting posture: </a:t>
            </a:r>
            <a:r>
              <a:rPr lang="en-US" sz="2400" dirty="0"/>
              <a:t>rest &amp; bite hunched over- making upside-down V.</a:t>
            </a:r>
          </a:p>
        </p:txBody>
      </p:sp>
      <p:pic>
        <p:nvPicPr>
          <p:cNvPr id="3078" name="Picture 6" descr="Aedes aegypti - Factsheet for experts">
            <a:extLst>
              <a:ext uri="{FF2B5EF4-FFF2-40B4-BE49-F238E27FC236}">
                <a16:creationId xmlns:a16="http://schemas.microsoft.com/office/drawing/2014/main" id="{FA27B96C-085A-73EC-05DA-0DD057C6FE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54"/>
          <a:stretch>
            <a:fillRect/>
          </a:stretch>
        </p:blipFill>
        <p:spPr bwMode="auto">
          <a:xfrm>
            <a:off x="6836913" y="515175"/>
            <a:ext cx="2054789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54900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61B190-442E-0F23-9B07-A2C379D3B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031" y="485441"/>
            <a:ext cx="10515600" cy="785249"/>
          </a:xfrm>
        </p:spPr>
        <p:txBody>
          <a:bodyPr>
            <a:normAutofit/>
          </a:bodyPr>
          <a:lstStyle/>
          <a:p>
            <a:r>
              <a:rPr lang="en-IN" sz="3600" b="1" dirty="0"/>
              <a:t>Laboratory diagnosis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F36518-ABFF-FFD1-6797-5C081A5BEF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3788"/>
            <a:ext cx="10387263" cy="5137485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IN" sz="2400" b="1" dirty="0">
                <a:solidFill>
                  <a:srgbClr val="0000F6"/>
                </a:solidFill>
              </a:rPr>
              <a:t>DENV is found in serum, plasma, or circulating blood cells or tissue during the ﬁrst 1 to 5-7 days of infection.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IN" sz="2400" b="1" dirty="0"/>
              <a:t>Diagnostic modalities:-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IN" sz="2400" b="1" dirty="0">
                <a:solidFill>
                  <a:srgbClr val="C00000"/>
                </a:solidFill>
              </a:rPr>
              <a:t>Direct methods:-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IN" sz="2400" dirty="0"/>
              <a:t>Virus or viral RNA isolation, </a:t>
            </a:r>
            <a:r>
              <a:rPr lang="en-IN" sz="2400" b="1" dirty="0"/>
              <a:t>(NS-1) antigen detection, </a:t>
            </a:r>
            <a:r>
              <a:rPr lang="en-IN" sz="2400" dirty="0"/>
              <a:t>quantification (viral load), Viral culture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IN" sz="2400" b="1" dirty="0">
                <a:solidFill>
                  <a:srgbClr val="C00000"/>
                </a:solidFill>
              </a:rPr>
              <a:t>Indirect methods: -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IN" sz="2400" dirty="0"/>
              <a:t>Demonstration of </a:t>
            </a:r>
            <a:r>
              <a:rPr lang="en-IN" sz="2400" b="1" dirty="0"/>
              <a:t>anti-dengue antibodies (IgM) &amp; (IgG)</a:t>
            </a:r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1375465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85011"/>
            <a:ext cx="10515600" cy="986589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sz="4000" dirty="0">
                <a:cs typeface="Times New Roman" panose="02020603050405020304" pitchFamily="18" charset="0"/>
              </a:rPr>
              <a:t>Laboratory diagnostic methods</a:t>
            </a:r>
            <a:br>
              <a:rPr lang="en-US" sz="4000" dirty="0">
                <a:latin typeface="Algerian" panose="04020705040A02060702" pitchFamily="82" charset="0"/>
              </a:rPr>
            </a:br>
            <a:endParaRPr lang="en-US" sz="4000" dirty="0">
              <a:latin typeface="Algerian" panose="04020705040A020607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88168"/>
            <a:ext cx="10515600" cy="458879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2400" dirty="0"/>
              <a:t>During the early stages of the disease (</a:t>
            </a:r>
            <a:r>
              <a:rPr lang="en-US" sz="2400" b="1" dirty="0">
                <a:solidFill>
                  <a:srgbClr val="C00000"/>
                </a:solidFill>
              </a:rPr>
              <a:t>first 5 days</a:t>
            </a:r>
            <a:r>
              <a:rPr lang="en-US" sz="2400" dirty="0"/>
              <a:t>), </a:t>
            </a:r>
            <a:r>
              <a:rPr lang="en-US" sz="2400" b="1" dirty="0"/>
              <a:t>virus isolation, nucleic acid or </a:t>
            </a:r>
            <a:r>
              <a:rPr lang="en-IN" sz="2400" b="1" dirty="0"/>
              <a:t>NS-1</a:t>
            </a:r>
            <a:r>
              <a:rPr lang="en-IN" sz="2400" dirty="0"/>
              <a:t> </a:t>
            </a:r>
            <a:r>
              <a:rPr lang="en-US" sz="2400" b="1" dirty="0"/>
              <a:t>antigen detection</a:t>
            </a:r>
            <a:r>
              <a:rPr lang="en-US" sz="2400" dirty="0"/>
              <a:t> can be used to diagnose the infection.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IN" sz="2400" dirty="0"/>
              <a:t>Virus or </a:t>
            </a:r>
            <a:r>
              <a:rPr lang="en-IN" sz="2400" b="1" dirty="0"/>
              <a:t>viral RNA isolation </a:t>
            </a:r>
            <a:r>
              <a:rPr lang="en-IN" sz="2400" dirty="0"/>
              <a:t>or  quantification (viral load) -</a:t>
            </a:r>
            <a:r>
              <a:rPr lang="en-US" sz="2400" dirty="0"/>
              <a:t> </a:t>
            </a:r>
            <a:r>
              <a:rPr lang="en-US" sz="2400" b="1" dirty="0"/>
              <a:t>by nucleic acid amplification tests (NAAT)</a:t>
            </a:r>
            <a:r>
              <a:rPr lang="en-US" sz="2400" dirty="0"/>
              <a:t> / </a:t>
            </a:r>
            <a:r>
              <a:rPr lang="en-IN" sz="2400" dirty="0"/>
              <a:t>by RT-PCR / or by conventional PCR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IN" sz="2400" b="1" dirty="0"/>
              <a:t>(NS-1) antigen </a:t>
            </a:r>
            <a:r>
              <a:rPr lang="en-IN" sz="2400" dirty="0"/>
              <a:t>– by ELISA or immune chromatographic rapid card tests/</a:t>
            </a:r>
            <a:r>
              <a:rPr lang="en-US" sz="2400" dirty="0"/>
              <a:t> dot blot assay</a:t>
            </a:r>
            <a:r>
              <a:rPr lang="en-IN" sz="2400" dirty="0"/>
              <a:t>. </a:t>
            </a:r>
          </a:p>
          <a:p>
            <a:r>
              <a:rPr lang="en-US" sz="2400" b="1" dirty="0"/>
              <a:t>Virus isolation in cell culture </a:t>
            </a:r>
            <a:r>
              <a:rPr lang="en-US" sz="2400" dirty="0"/>
              <a:t>– in C6/36 mosquito cell lines (obtained from </a:t>
            </a:r>
            <a:r>
              <a:rPr lang="en-US" sz="2400" i="1" dirty="0"/>
              <a:t>A albopictus</a:t>
            </a:r>
            <a:r>
              <a:rPr lang="en-US" sz="2400" dirty="0"/>
              <a:t>) 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78933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9FB1F3-7CEB-424F-B1EA-19324A3F63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A5E4DB-C0D1-C04C-DE08-771F1DBBE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5011"/>
            <a:ext cx="10515600" cy="986589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sz="4000" dirty="0">
                <a:cs typeface="Times New Roman" panose="02020603050405020304" pitchFamily="18" charset="0"/>
              </a:rPr>
              <a:t>Laboratory diagnostic methods</a:t>
            </a:r>
            <a:br>
              <a:rPr lang="en-US" sz="4000" dirty="0">
                <a:latin typeface="Algerian" panose="04020705040A02060702" pitchFamily="82" charset="0"/>
              </a:rPr>
            </a:br>
            <a:endParaRPr lang="en-US" sz="4000" dirty="0">
              <a:latin typeface="Algerian" panose="04020705040A02060702" pitchFamily="8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9E5129-C65D-9634-4DF1-019CB9596E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5980"/>
            <a:ext cx="10663989" cy="510138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2400" dirty="0"/>
              <a:t>At the end of the acute phase(</a:t>
            </a:r>
            <a:r>
              <a:rPr lang="en-US" sz="2400" b="1" dirty="0">
                <a:solidFill>
                  <a:srgbClr val="C00000"/>
                </a:solidFill>
              </a:rPr>
              <a:t>from 6</a:t>
            </a:r>
            <a:r>
              <a:rPr lang="en-US" sz="2400" b="1" baseline="30000" dirty="0">
                <a:solidFill>
                  <a:srgbClr val="C00000"/>
                </a:solidFill>
              </a:rPr>
              <a:t>th</a:t>
            </a:r>
            <a:r>
              <a:rPr lang="en-US" sz="2400" b="1" dirty="0">
                <a:solidFill>
                  <a:srgbClr val="C00000"/>
                </a:solidFill>
              </a:rPr>
              <a:t> day</a:t>
            </a:r>
            <a:r>
              <a:rPr lang="en-US" sz="2400" dirty="0"/>
              <a:t>) of infection, serology</a:t>
            </a:r>
            <a:r>
              <a:rPr lang="en-IN" sz="2400" dirty="0"/>
              <a:t> (demonstration of anti-dengue immunoglobulin M (IgM) antibodies </a:t>
            </a:r>
            <a:r>
              <a:rPr lang="en-US" sz="2400" dirty="0"/>
              <a:t>is the method of choice for diagnosis. </a:t>
            </a:r>
            <a:endParaRPr lang="en-IN" sz="2400" b="1" dirty="0"/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IN" sz="2400" b="1" dirty="0"/>
              <a:t>The serological tests:– </a:t>
            </a:r>
          </a:p>
          <a:p>
            <a:pPr marL="457200" indent="-457200">
              <a:lnSpc>
                <a:spcPct val="10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IN" sz="2400" dirty="0"/>
              <a:t>Hemagglutination-inhibition (HI) </a:t>
            </a:r>
          </a:p>
          <a:p>
            <a:pPr marL="457200" indent="-457200">
              <a:lnSpc>
                <a:spcPct val="10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IN" sz="2400" dirty="0"/>
              <a:t>Complement ﬁxation(CF)</a:t>
            </a:r>
          </a:p>
          <a:p>
            <a:pPr marL="457200" indent="-457200">
              <a:lnSpc>
                <a:spcPct val="10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IN" sz="2400" dirty="0"/>
              <a:t>Neutralization test (NT) </a:t>
            </a:r>
          </a:p>
          <a:p>
            <a:pPr marL="457200" indent="-457200">
              <a:lnSpc>
                <a:spcPct val="10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IN" sz="2400" dirty="0"/>
              <a:t>IgM capture enzyme-linked immunosorbent assay (MAC-ELISA)</a:t>
            </a:r>
          </a:p>
          <a:p>
            <a:pPr marL="457200" indent="-457200">
              <a:lnSpc>
                <a:spcPct val="10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IN" sz="2400" dirty="0"/>
              <a:t>Indirect IgG ELISA. </a:t>
            </a:r>
            <a:r>
              <a:rPr lang="en-IN" sz="2400" b="1" dirty="0">
                <a:solidFill>
                  <a:srgbClr val="0000FF"/>
                </a:solidFill>
              </a:rPr>
              <a:t>(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detectable at low level by the end of first week</a:t>
            </a:r>
            <a:r>
              <a:rPr lang="en-IN" sz="2400" b="1" dirty="0">
                <a:solidFill>
                  <a:srgbClr val="0000FF"/>
                </a:solidFill>
              </a:rPr>
              <a:t>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6739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82E9DC-00F1-56A8-65B5-80723BF7B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7220" y="469629"/>
            <a:ext cx="10321834" cy="857500"/>
          </a:xfrm>
        </p:spPr>
        <p:txBody>
          <a:bodyPr>
            <a:normAutofit/>
          </a:bodyPr>
          <a:lstStyle/>
          <a:p>
            <a:r>
              <a:rPr lang="en-IN" sz="4000" b="1" dirty="0"/>
              <a:t>Introduction</a:t>
            </a:r>
            <a:r>
              <a:rPr lang="en-IN" sz="3600" dirty="0">
                <a:solidFill>
                  <a:srgbClr val="0000F6"/>
                </a:solidFill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67AD42-4C8E-DC8E-DFEF-0BE29C6686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3927" y="1436914"/>
            <a:ext cx="10828420" cy="505596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sz="2400" dirty="0"/>
              <a:t>A major public health concern globally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sz="2400" b="1" dirty="0"/>
              <a:t>Most rapidly spreading mosquito- borne viral disease of mankind - the most important arboviral disease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sz="2400" dirty="0"/>
              <a:t>Endemic in more than 100 countries of Africa, America, Eastern Mediterranean, South-East Asia and Western Pacific. 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sz="2400" dirty="0"/>
              <a:t>About 50-100 million new dengue infections occur every year with a steady increase in the number of countries reporting the disease </a:t>
            </a:r>
            <a:r>
              <a:rPr lang="en-US" sz="2000" dirty="0"/>
              <a:t>(WHO)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sz="2400" dirty="0"/>
              <a:t>Poses significant socioeconomic &amp; disease burden in many tropical &amp; subtropical regions</a:t>
            </a:r>
          </a:p>
        </p:txBody>
      </p:sp>
    </p:spTree>
    <p:extLst>
      <p:ext uri="{BB962C8B-B14F-4D97-AF65-F5344CB8AC3E}">
        <p14:creationId xmlns:p14="http://schemas.microsoft.com/office/powerpoint/2010/main" val="75790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264695"/>
            <a:ext cx="10515600" cy="1479883"/>
          </a:xfrm>
        </p:spPr>
        <p:txBody>
          <a:bodyPr>
            <a:noAutofit/>
          </a:bodyPr>
          <a:lstStyle/>
          <a:p>
            <a:pPr algn="ctr"/>
            <a:br>
              <a:rPr lang="en-US" sz="3200" dirty="0"/>
            </a:br>
            <a:r>
              <a:rPr lang="en-US" sz="3600" b="1" dirty="0">
                <a:solidFill>
                  <a:srgbClr val="0000F6"/>
                </a:solidFill>
              </a:rPr>
              <a:t>Comparison of diagnostic tests according to their accessibility and confidence.</a:t>
            </a:r>
            <a:br>
              <a:rPr lang="en-US" sz="3200" dirty="0">
                <a:solidFill>
                  <a:srgbClr val="0000F6"/>
                </a:solidFill>
              </a:rPr>
            </a:br>
            <a:endParaRPr lang="en-US" sz="3200" dirty="0">
              <a:solidFill>
                <a:srgbClr val="0000F6"/>
              </a:solidFill>
            </a:endParaRPr>
          </a:p>
        </p:txBody>
      </p:sp>
      <p:pic>
        <p:nvPicPr>
          <p:cNvPr id="4" name="Content Placeholder 3" descr="Figure 4.2. Comparison of diagnostic tests according to their accessibility and confidence.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744578"/>
            <a:ext cx="8758989" cy="49016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76556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73410"/>
            <a:ext cx="10515600" cy="886159"/>
          </a:xfrm>
        </p:spPr>
        <p:txBody>
          <a:bodyPr>
            <a:normAutofit/>
          </a:bodyPr>
          <a:lstStyle/>
          <a:p>
            <a:r>
              <a:rPr lang="en-US" sz="3600" b="1" dirty="0"/>
              <a:t>Choice of laboratory diagnostic 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79883"/>
            <a:ext cx="10515600" cy="501299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/>
              <a:t>A range of laboratory diagnostic methods has been developed to support patient management and disease control. 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/>
              <a:t>	</a:t>
            </a:r>
            <a:r>
              <a:rPr lang="en-US" sz="2400" b="1" dirty="0">
                <a:solidFill>
                  <a:srgbClr val="0000F6"/>
                </a:solidFill>
              </a:rPr>
              <a:t>The choice of diagnostic method depends on:-</a:t>
            </a:r>
          </a:p>
          <a:p>
            <a:pPr marL="360000" indent="-3600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00FF"/>
              </a:buClr>
              <a:buSzPct val="105000"/>
              <a:buFont typeface="Wingdings" panose="05000000000000000000" pitchFamily="2" charset="2"/>
              <a:buChar char="Ø"/>
            </a:pPr>
            <a:r>
              <a:rPr lang="en-US" sz="2400" dirty="0"/>
              <a:t>The purpose for which the testing is done (e.g. clinical diagnosis, epidemiological survey, vaccine development), </a:t>
            </a:r>
          </a:p>
          <a:p>
            <a:pPr marL="360000" indent="-3600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00FF"/>
              </a:buClr>
              <a:buSzPct val="105000"/>
              <a:buFont typeface="Wingdings" panose="05000000000000000000" pitchFamily="2" charset="2"/>
              <a:buChar char="Ø"/>
            </a:pPr>
            <a:r>
              <a:rPr lang="en-US" sz="2400" dirty="0"/>
              <a:t>The type of laboratory facilities and technical expertise available, </a:t>
            </a:r>
          </a:p>
          <a:p>
            <a:pPr marL="360000" indent="-3600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00FF"/>
              </a:buClr>
              <a:buSzPct val="105000"/>
              <a:buFont typeface="Wingdings" panose="05000000000000000000" pitchFamily="2" charset="2"/>
              <a:buChar char="Ø"/>
            </a:pPr>
            <a:r>
              <a:rPr lang="en-US" sz="2400" dirty="0"/>
              <a:t>Costs </a:t>
            </a:r>
          </a:p>
          <a:p>
            <a:pPr marL="360000" indent="-3600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00FF"/>
              </a:buClr>
              <a:buSzPct val="105000"/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0000F6"/>
                </a:solidFill>
              </a:rPr>
              <a:t>The time of sample collection </a:t>
            </a:r>
            <a:r>
              <a:rPr lang="en-US" sz="2400" b="1" dirty="0"/>
              <a:t>- </a:t>
            </a:r>
            <a:r>
              <a:rPr lang="en-IN" sz="2400" dirty="0"/>
              <a:t>The diagnostic approach is </a:t>
            </a:r>
            <a:r>
              <a:rPr lang="en-IN" sz="2400" b="1" dirty="0"/>
              <a:t>time-sensitive</a:t>
            </a:r>
            <a:r>
              <a:rPr lang="en-IN" sz="2400" dirty="0"/>
              <a:t>, as different markers are detectable at different phases of the illness.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67153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74127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0000F6"/>
                </a:solidFill>
              </a:rPr>
              <a:t>Evaluation of a diagnostic test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395663"/>
            <a:ext cx="10663989" cy="478130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en-US" dirty="0"/>
              <a:t> </a:t>
            </a:r>
            <a:r>
              <a:rPr lang="en-US" sz="2400" b="1" dirty="0">
                <a:solidFill>
                  <a:srgbClr val="C00000"/>
                </a:solidFill>
                <a:cs typeface="Times New Roman" panose="02020603050405020304" pitchFamily="18" charset="0"/>
              </a:rPr>
              <a:t>Sensitivity:</a:t>
            </a:r>
            <a:r>
              <a:rPr lang="en-US" sz="2400" dirty="0">
                <a:solidFill>
                  <a:srgbClr val="C00000"/>
                </a:solidFill>
                <a:cs typeface="Times New Roman" panose="02020603050405020304" pitchFamily="18" charset="0"/>
              </a:rPr>
              <a:t>  </a:t>
            </a:r>
            <a:r>
              <a:rPr lang="en-US" sz="2400" dirty="0"/>
              <a:t>is a measure of how well a test can identify true positives.</a:t>
            </a:r>
          </a:p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en-US" sz="2400" dirty="0"/>
              <a:t> </a:t>
            </a:r>
            <a:r>
              <a:rPr lang="en-US" sz="2400" b="1" dirty="0">
                <a:solidFill>
                  <a:srgbClr val="C00000"/>
                </a:solidFill>
              </a:rPr>
              <a:t>Specificity</a:t>
            </a:r>
            <a:r>
              <a:rPr lang="en-US" sz="2400" dirty="0">
                <a:solidFill>
                  <a:srgbClr val="C00000"/>
                </a:solidFill>
              </a:rPr>
              <a:t>:   </a:t>
            </a:r>
            <a:r>
              <a:rPr lang="en-US" sz="2400" dirty="0"/>
              <a:t>is a measure of how well a test can identify true negatives.</a:t>
            </a:r>
          </a:p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en-US" sz="2400" dirty="0">
                <a:cs typeface="Times New Roman" panose="02020603050405020304" pitchFamily="18" charset="0"/>
              </a:rPr>
              <a:t>Virus isolation and nucleic acid detection are more </a:t>
            </a:r>
            <a:r>
              <a:rPr lang="en-US" sz="2400" dirty="0" err="1">
                <a:cs typeface="Times New Roman" panose="02020603050405020304" pitchFamily="18" charset="0"/>
              </a:rPr>
              <a:t>labour-intensive</a:t>
            </a:r>
            <a:r>
              <a:rPr lang="en-US" sz="2400" dirty="0">
                <a:cs typeface="Times New Roman" panose="02020603050405020304" pitchFamily="18" charset="0"/>
              </a:rPr>
              <a:t> and costly but are also more specific than antibody detection using serologic methods. </a:t>
            </a:r>
          </a:p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en-US" sz="2400" dirty="0">
                <a:cs typeface="Times New Roman" panose="02020603050405020304" pitchFamily="18" charset="0"/>
              </a:rPr>
              <a:t>Whereas, rapid tests may compromise sensitivity and specificity for the ease of performance, speed and cost.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C00000"/>
                </a:solidFill>
              </a:rPr>
              <a:t>There is usually a trade-off between sensitivity and specificity</a:t>
            </a:r>
          </a:p>
        </p:txBody>
      </p:sp>
    </p:spTree>
    <p:extLst>
      <p:ext uri="{BB962C8B-B14F-4D97-AF65-F5344CB8AC3E}">
        <p14:creationId xmlns:p14="http://schemas.microsoft.com/office/powerpoint/2010/main" val="1027596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BD5ED2-8E0B-3596-1021-9A2BF48F9E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3600" b="1" dirty="0">
                <a:solidFill>
                  <a:srgbClr val="C00000"/>
                </a:solidFill>
              </a:rPr>
              <a:t>1. NS1 Antigen Detection</a:t>
            </a:r>
            <a:endParaRPr lang="en-IN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F0A8D6-B130-B664-99D1-80730E597A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lnSpc>
                <a:spcPct val="100000"/>
              </a:lnSpc>
            </a:pPr>
            <a:r>
              <a:rPr lang="en-IN" sz="2400" dirty="0"/>
              <a:t>Detects </a:t>
            </a:r>
            <a:r>
              <a:rPr lang="en-IN" sz="2400" b="1" dirty="0"/>
              <a:t>non-structural protein 1</a:t>
            </a:r>
            <a:r>
              <a:rPr lang="en-IN" sz="2400" dirty="0"/>
              <a:t> of dengue virus</a:t>
            </a:r>
          </a:p>
          <a:p>
            <a:pPr lvl="0">
              <a:lnSpc>
                <a:spcPct val="100000"/>
              </a:lnSpc>
            </a:pPr>
            <a:r>
              <a:rPr lang="en-IN" sz="2400" b="1" dirty="0"/>
              <a:t>Positive from day 0 to day 5, declines rapidly thereafter</a:t>
            </a:r>
            <a:endParaRPr lang="en-IN" sz="2400" dirty="0"/>
          </a:p>
          <a:p>
            <a:pPr lvl="0">
              <a:lnSpc>
                <a:spcPct val="100000"/>
              </a:lnSpc>
            </a:pPr>
            <a:r>
              <a:rPr lang="en-IN" sz="2400" dirty="0"/>
              <a:t>Preferred test in the </a:t>
            </a:r>
            <a:r>
              <a:rPr lang="en-IN" sz="2400" b="1" dirty="0"/>
              <a:t>early phase</a:t>
            </a:r>
            <a:endParaRPr lang="en-IN" sz="2400" dirty="0"/>
          </a:p>
          <a:p>
            <a:pPr lvl="0">
              <a:lnSpc>
                <a:spcPct val="100000"/>
              </a:lnSpc>
            </a:pPr>
            <a:r>
              <a:rPr lang="en-IN" sz="2400" b="1" dirty="0"/>
              <a:t>Available as ELISA or Rapid Diagnostic Test (RDT)</a:t>
            </a:r>
            <a:endParaRPr lang="en-IN" sz="2400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7633993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92936"/>
            <a:ext cx="10515600" cy="97038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C00000"/>
                </a:solidFill>
              </a:rPr>
              <a:t>2. Nucleic acid detection assays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31327"/>
            <a:ext cx="6711114" cy="5233737"/>
          </a:xfrm>
        </p:spPr>
        <p:txBody>
          <a:bodyPr>
            <a:normAutofit/>
          </a:bodyPr>
          <a:lstStyle/>
          <a:p>
            <a:pPr lvl="0">
              <a:lnSpc>
                <a:spcPct val="100000"/>
              </a:lnSpc>
              <a:spcAft>
                <a:spcPts val="600"/>
              </a:spcAft>
            </a:pPr>
            <a:r>
              <a:rPr lang="en-IN" sz="2400" dirty="0"/>
              <a:t>Detects </a:t>
            </a:r>
            <a:r>
              <a:rPr lang="en-IN" sz="2400" b="1" dirty="0"/>
              <a:t>viral RNA</a:t>
            </a:r>
            <a:endParaRPr lang="en-IN" sz="2400" dirty="0"/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IN" sz="2400" dirty="0"/>
              <a:t>High specificity, used in </a:t>
            </a:r>
            <a:r>
              <a:rPr lang="en-IN" sz="2400" b="1" dirty="0"/>
              <a:t>early acute phase</a:t>
            </a:r>
            <a:r>
              <a:rPr lang="en-IN" sz="2400" dirty="0"/>
              <a:t> (0–5 days)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2400" dirty="0">
                <a:cs typeface="Times New Roman" panose="02020603050405020304" pitchFamily="18" charset="0"/>
              </a:rPr>
              <a:t>With excellent performance characteristics may identify dengue viral RNA within 24–48 hours.</a:t>
            </a:r>
            <a:endParaRPr lang="en-IN" sz="2400" dirty="0"/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2400" dirty="0">
                <a:cs typeface="Times New Roman" panose="02020603050405020304" pitchFamily="18" charset="0"/>
              </a:rPr>
              <a:t>These tests require expensive equipment and reagents. 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2400" dirty="0">
                <a:cs typeface="Times New Roman" panose="02020603050405020304" pitchFamily="18" charset="0"/>
              </a:rPr>
              <a:t>Tests must observe strict quality control procedures &amp; performed by experienced technicians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5883" y="1674772"/>
            <a:ext cx="3928811" cy="3284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5290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38033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Virus isolation in cell culture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67853"/>
            <a:ext cx="10515600" cy="502502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400" dirty="0"/>
              <a:t>Inoculation of C6/36 mosquito cell lines (obtained from </a:t>
            </a:r>
            <a:r>
              <a:rPr lang="en-US" sz="2400" i="1" dirty="0"/>
              <a:t>A albopictus</a:t>
            </a:r>
            <a:r>
              <a:rPr lang="en-US" sz="2400" dirty="0"/>
              <a:t>)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400" dirty="0"/>
              <a:t>Samples to be frozen to preserve the viability of the virus during transport from the patient to the laboratory.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400" dirty="0"/>
              <a:t>	(at 4–8°C - less than 24 hours)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400" dirty="0"/>
              <a:t>	(at −70°C longer periods)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400" dirty="0"/>
              <a:t>The isolation and identification in cell cultures takes several days.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400" dirty="0"/>
              <a:t>Dengue viruses can be isolated from serum, plasma, or leucocytes - also from postmortem specimens such as liver, lung, spleen, lymph nodes, thymus, cerebrospinal fluid, or pleural/ascitic fluid.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8339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4B88D5-DBAD-828E-A3AB-9BA1D1CFAF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58F013-B3B2-9E27-9825-27F978FA0B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015917"/>
          </a:xfrm>
        </p:spPr>
        <p:txBody>
          <a:bodyPr>
            <a:normAutofit/>
          </a:bodyPr>
          <a:lstStyle/>
          <a:p>
            <a:r>
              <a:rPr lang="en-IN" sz="3600" b="1" dirty="0">
                <a:solidFill>
                  <a:srgbClr val="C00000"/>
                </a:solidFill>
              </a:rPr>
              <a:t>3.  IgM ELISA</a:t>
            </a:r>
            <a:endParaRPr lang="en-IN" sz="3600" dirty="0">
              <a:solidFill>
                <a:srgbClr val="C0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897EC2-232C-FBBE-F921-3C3B3A1D8F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07695"/>
            <a:ext cx="10515600" cy="4769268"/>
          </a:xfrm>
        </p:spPr>
        <p:txBody>
          <a:bodyPr>
            <a:normAutofit/>
          </a:bodyPr>
          <a:lstStyle/>
          <a:p>
            <a:pPr lvl="0">
              <a:lnSpc>
                <a:spcPct val="100000"/>
              </a:lnSpc>
              <a:spcAft>
                <a:spcPts val="600"/>
              </a:spcAft>
            </a:pPr>
            <a:r>
              <a:rPr lang="en-IN" sz="2400" dirty="0"/>
              <a:t>Positive from </a:t>
            </a:r>
            <a:r>
              <a:rPr lang="en-IN" sz="2400" b="1" dirty="0"/>
              <a:t>day 5-6 onwards</a:t>
            </a:r>
            <a:endParaRPr lang="en-IN" sz="2400" dirty="0"/>
          </a:p>
          <a:p>
            <a:pPr lvl="0">
              <a:lnSpc>
                <a:spcPct val="100000"/>
              </a:lnSpc>
              <a:spcAft>
                <a:spcPts val="600"/>
              </a:spcAft>
            </a:pPr>
            <a:r>
              <a:rPr lang="en-IN" sz="2400" dirty="0"/>
              <a:t>Used for </a:t>
            </a:r>
            <a:r>
              <a:rPr lang="en-IN" sz="2400" b="1" dirty="0"/>
              <a:t>confirmation</a:t>
            </a:r>
            <a:r>
              <a:rPr lang="en-IN" sz="2400" dirty="0"/>
              <a:t> in later stages</a:t>
            </a:r>
          </a:p>
          <a:p>
            <a:pPr marL="0" lvl="0" indent="0">
              <a:lnSpc>
                <a:spcPct val="100000"/>
              </a:lnSpc>
              <a:spcAft>
                <a:spcPts val="600"/>
              </a:spcAft>
              <a:buNone/>
            </a:pPr>
            <a:endParaRPr lang="en-IN" sz="2400" dirty="0"/>
          </a:p>
          <a:p>
            <a:r>
              <a:rPr lang="en-IN" sz="3600" b="1" dirty="0">
                <a:solidFill>
                  <a:srgbClr val="C00000"/>
                </a:solidFill>
                <a:latin typeface="+mj-lt"/>
              </a:rPr>
              <a:t>4. IgG ELISA</a:t>
            </a:r>
            <a:endParaRPr lang="en-IN" sz="3600" dirty="0">
              <a:solidFill>
                <a:srgbClr val="C00000"/>
              </a:solidFill>
              <a:latin typeface="+mj-lt"/>
            </a:endParaRPr>
          </a:p>
          <a:p>
            <a:pPr lvl="0">
              <a:lnSpc>
                <a:spcPct val="100000"/>
              </a:lnSpc>
              <a:spcAft>
                <a:spcPts val="600"/>
              </a:spcAft>
            </a:pPr>
            <a:r>
              <a:rPr lang="en-IN" sz="2400" dirty="0"/>
              <a:t>Appears later, end of first week</a:t>
            </a:r>
          </a:p>
          <a:p>
            <a:pPr lvl="0">
              <a:lnSpc>
                <a:spcPct val="100000"/>
              </a:lnSpc>
              <a:spcAft>
                <a:spcPts val="600"/>
              </a:spcAft>
            </a:pPr>
            <a:r>
              <a:rPr lang="en-IN" sz="2400" dirty="0"/>
              <a:t>useful in </a:t>
            </a:r>
            <a:r>
              <a:rPr lang="en-IN" sz="2400" b="1" dirty="0"/>
              <a:t>seroprevalence studies</a:t>
            </a:r>
            <a:r>
              <a:rPr lang="en-IN" sz="2400" dirty="0"/>
              <a:t> </a:t>
            </a:r>
          </a:p>
          <a:p>
            <a:pPr lvl="0">
              <a:lnSpc>
                <a:spcPct val="100000"/>
              </a:lnSpc>
              <a:spcAft>
                <a:spcPts val="600"/>
              </a:spcAft>
            </a:pPr>
            <a:r>
              <a:rPr lang="en-IN" sz="2400" dirty="0"/>
              <a:t>distinguishing </a:t>
            </a:r>
            <a:r>
              <a:rPr lang="en-IN" sz="2400" b="1" dirty="0"/>
              <a:t>primary vs secondary infection</a:t>
            </a:r>
            <a:endParaRPr lang="en-IN" sz="2400" dirty="0"/>
          </a:p>
          <a:p>
            <a:pPr lvl="0">
              <a:lnSpc>
                <a:spcPct val="100000"/>
              </a:lnSpc>
              <a:spcAft>
                <a:spcPts val="600"/>
              </a:spcAft>
            </a:pPr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37670760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5571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rgbClr val="0000F6"/>
                </a:solidFill>
              </a:rPr>
              <a:t>Antibody response to infection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29391" y="1269331"/>
            <a:ext cx="5305925" cy="5438274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C00000"/>
                </a:solidFill>
                <a:cs typeface="Times New Roman" panose="02020603050405020304" pitchFamily="18" charset="0"/>
              </a:rPr>
              <a:t>Primary immune response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400" dirty="0">
                <a:cs typeface="Times New Roman" panose="02020603050405020304" pitchFamily="18" charset="0"/>
              </a:rPr>
              <a:t> a slow increase of IgM antibody, 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400" dirty="0">
                <a:cs typeface="Times New Roman" panose="02020603050405020304" pitchFamily="18" charset="0"/>
              </a:rPr>
              <a:t>detectable in 50% of patients by days 3-5 after onset of illness, 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400" dirty="0">
                <a:cs typeface="Times New Roman" panose="02020603050405020304" pitchFamily="18" charset="0"/>
              </a:rPr>
              <a:t>increasing to 80% by day 5  &amp; 99% by day 10 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400" dirty="0">
                <a:cs typeface="Times New Roman" panose="02020603050405020304" pitchFamily="18" charset="0"/>
              </a:rPr>
              <a:t>Becomes undetectable after 2-3 months. 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400" dirty="0">
                <a:cs typeface="Times New Roman" panose="02020603050405020304" pitchFamily="18" charset="0"/>
              </a:rPr>
              <a:t>IgG – detectable - low level - end of first week, increase later &amp;  remain for longer period.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E0CD4A-A467-5CD3-BEFC-493750037A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203157"/>
            <a:ext cx="5731042" cy="5570621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C00000"/>
                </a:solidFill>
                <a:cs typeface="Times New Roman" panose="02020603050405020304" pitchFamily="18" charset="0"/>
              </a:rPr>
              <a:t>Secondary dengue infection: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cs typeface="Times New Roman" panose="02020603050405020304" pitchFamily="18" charset="0"/>
              </a:rPr>
              <a:t>IgG  - dominant Ig, detectable at high levels, even in the acute phase. 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cs typeface="Times New Roman" panose="02020603050405020304" pitchFamily="18" charset="0"/>
              </a:rPr>
              <a:t>rise rapidly &amp; react broadly against many flaviviruses. 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cs typeface="Times New Roman" panose="02020603050405020304" pitchFamily="18" charset="0"/>
              </a:rPr>
              <a:t> Persists for 10 months - to life. 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cs typeface="Times New Roman" panose="02020603050405020304" pitchFamily="18" charset="0"/>
              </a:rPr>
              <a:t>IgM - significantly lower  in early convalescent stage &amp; may be undetectable in some cases. </a:t>
            </a:r>
          </a:p>
          <a:p>
            <a:pPr>
              <a:lnSpc>
                <a:spcPct val="110000"/>
              </a:lnSpc>
            </a:pPr>
            <a:r>
              <a:rPr lang="en-US" sz="2400" b="1" dirty="0">
                <a:solidFill>
                  <a:srgbClr val="0000F6"/>
                </a:solidFill>
                <a:cs typeface="Times New Roman" panose="02020603050405020304" pitchFamily="18" charset="0"/>
              </a:rPr>
              <a:t>IgM/IgG antibody ratio </a:t>
            </a:r>
            <a:r>
              <a:rPr lang="en-US" sz="2400" dirty="0">
                <a:solidFill>
                  <a:srgbClr val="0000F6"/>
                </a:solidFill>
                <a:cs typeface="Times New Roman" panose="02020603050405020304" pitchFamily="18" charset="0"/>
              </a:rPr>
              <a:t>- distinguish primary &amp; secondary infection </a:t>
            </a:r>
            <a:endParaRPr lang="en-IN" sz="2400" dirty="0">
              <a:solidFill>
                <a:srgbClr val="0000F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4047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2F7779-0343-C309-82A1-E4C2075EEA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05989" cy="4098591"/>
          </a:xfrm>
        </p:spPr>
        <p:txBody>
          <a:bodyPr>
            <a:noAutofit/>
          </a:bodyPr>
          <a:lstStyle/>
          <a:p>
            <a:r>
              <a:rPr lang="en-US" sz="2800" b="1" dirty="0"/>
              <a:t>Progression of diagnostic markers </a:t>
            </a:r>
            <a:br>
              <a:rPr lang="en-US" sz="2800" b="1" dirty="0"/>
            </a:br>
            <a:r>
              <a:rPr lang="en-US" sz="2800" b="1" dirty="0"/>
              <a:t>in primary and secondary DENV infections </a:t>
            </a:r>
            <a:br>
              <a:rPr lang="en-US" sz="2800" b="1" dirty="0"/>
            </a:br>
            <a:r>
              <a:rPr lang="en-US" sz="2800" b="1" dirty="0"/>
              <a:t>in relation to </a:t>
            </a:r>
            <a:br>
              <a:rPr lang="en-US" sz="2800" b="1" dirty="0"/>
            </a:br>
            <a:r>
              <a:rPr lang="en-US" sz="2800" b="1" dirty="0"/>
              <a:t>days from </a:t>
            </a:r>
            <a:br>
              <a:rPr lang="en-US" sz="2800" b="1" dirty="0"/>
            </a:br>
            <a:r>
              <a:rPr lang="en-IN" sz="2800" b="1" dirty="0"/>
              <a:t>symptom onset</a:t>
            </a:r>
            <a:endParaRPr lang="en-IN" sz="28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459BF1E-CB85-7511-618B-1450DC20BC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57011" y="309145"/>
            <a:ext cx="6442628" cy="3218955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DB746B1-D51A-CF01-DBA4-AC8071F55A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7011" y="3584080"/>
            <a:ext cx="6256421" cy="297657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846CED0-B2FC-2F60-E892-535314D53C75}"/>
              </a:ext>
            </a:extLst>
          </p:cNvPr>
          <p:cNvSpPr txBox="1"/>
          <p:nvPr/>
        </p:nvSpPr>
        <p:spPr>
          <a:xfrm>
            <a:off x="1601298" y="4752473"/>
            <a:ext cx="227979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Laboratory testing </a:t>
            </a:r>
          </a:p>
          <a:p>
            <a:r>
              <a:rPr lang="en-US" dirty="0"/>
              <a:t>for dengue virus: </a:t>
            </a:r>
          </a:p>
          <a:p>
            <a:r>
              <a:rPr lang="en-US" dirty="0"/>
              <a:t>interim guidance, </a:t>
            </a:r>
          </a:p>
          <a:p>
            <a:r>
              <a:rPr lang="en-US" dirty="0"/>
              <a:t>April 2025</a:t>
            </a:r>
            <a:r>
              <a:rPr lang="en-IN" dirty="0"/>
              <a:t>, WHO</a:t>
            </a:r>
          </a:p>
        </p:txBody>
      </p:sp>
    </p:spTree>
    <p:extLst>
      <p:ext uri="{BB962C8B-B14F-4D97-AF65-F5344CB8AC3E}">
        <p14:creationId xmlns:p14="http://schemas.microsoft.com/office/powerpoint/2010/main" val="272577489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257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C00000"/>
                </a:solidFill>
              </a:rPr>
              <a:t>Period of dengue viral infection and tests done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34819457"/>
              </p:ext>
            </p:extLst>
          </p:nvPr>
        </p:nvGraphicFramePr>
        <p:xfrm>
          <a:off x="531393" y="1624263"/>
          <a:ext cx="6398126" cy="48968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98126">
                  <a:extLst>
                    <a:ext uri="{9D8B030D-6E8A-4147-A177-3AD203B41FA5}">
                      <a16:colId xmlns:a16="http://schemas.microsoft.com/office/drawing/2014/main" val="1915703543"/>
                    </a:ext>
                  </a:extLst>
                </a:gridCol>
              </a:tblGrid>
              <a:tr h="4896853">
                <a:tc>
                  <a:txBody>
                    <a:bodyPr/>
                    <a:lstStyle/>
                    <a:p>
                      <a:r>
                        <a:rPr lang="en-US" sz="2400" dirty="0"/>
                        <a:t> 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From onset of Illness to 5 days   </a:t>
                      </a:r>
                    </a:p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                              </a:t>
                      </a:r>
                    </a:p>
                    <a:p>
                      <a:pPr>
                        <a:spcBef>
                          <a:spcPts val="2400"/>
                        </a:spcBef>
                        <a:spcAft>
                          <a:spcPts val="120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Virus isolation (up to 4</a:t>
                      </a:r>
                      <a:r>
                        <a:rPr lang="en-US" sz="2400" baseline="30000" dirty="0">
                          <a:solidFill>
                            <a:schemeClr val="tx1"/>
                          </a:solidFill>
                        </a:rPr>
                        <a:t>th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  day)</a:t>
                      </a:r>
                    </a:p>
                    <a:p>
                      <a:pPr>
                        <a:spcAft>
                          <a:spcPts val="120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Nucleic Acid Detection (up to 4</a:t>
                      </a:r>
                      <a:r>
                        <a:rPr lang="en-US" sz="2400" baseline="30000" dirty="0">
                          <a:solidFill>
                            <a:schemeClr val="tx1"/>
                          </a:solidFill>
                        </a:rPr>
                        <a:t>th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  day)</a:t>
                      </a:r>
                    </a:p>
                    <a:p>
                      <a:pPr>
                        <a:spcAft>
                          <a:spcPts val="240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NS1 Antigen Detection (up to 5</a:t>
                      </a:r>
                      <a:r>
                        <a:rPr lang="en-US" sz="2400" baseline="30000" dirty="0">
                          <a:solidFill>
                            <a:schemeClr val="tx1"/>
                          </a:solidFill>
                        </a:rPr>
                        <a:t>th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</a:rPr>
                        <a:t> day)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lnSpc>
                          <a:spcPct val="120000"/>
                        </a:lnSpc>
                        <a:spcAft>
                          <a:spcPts val="120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For confirmation of dengue infection, Government of India (GOI) recommends use of ELISA test for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NS1.</a:t>
                      </a:r>
                    </a:p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0484501"/>
                  </a:ext>
                </a:extLst>
              </a:tr>
            </a:tbl>
          </a:graphicData>
        </a:graphic>
      </p:graphicFrame>
      <p:sp>
        <p:nvSpPr>
          <p:cNvPr id="6" name="Down Arrow 5"/>
          <p:cNvSpPr/>
          <p:nvPr/>
        </p:nvSpPr>
        <p:spPr>
          <a:xfrm>
            <a:off x="2755230" y="2244856"/>
            <a:ext cx="292769" cy="405581"/>
          </a:xfrm>
          <a:prstGeom prst="down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4374365"/>
              </p:ext>
            </p:extLst>
          </p:nvPr>
        </p:nvGraphicFramePr>
        <p:xfrm>
          <a:off x="7212933" y="1624263"/>
          <a:ext cx="4447674" cy="48968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47674">
                  <a:extLst>
                    <a:ext uri="{9D8B030D-6E8A-4147-A177-3AD203B41FA5}">
                      <a16:colId xmlns:a16="http://schemas.microsoft.com/office/drawing/2014/main" val="3951741372"/>
                    </a:ext>
                  </a:extLst>
                </a:gridCol>
              </a:tblGrid>
              <a:tr h="4896853">
                <a:tc>
                  <a:txBody>
                    <a:bodyPr/>
                    <a:lstStyle/>
                    <a:p>
                      <a:r>
                        <a:rPr lang="en-US" sz="2400" dirty="0"/>
                        <a:t> 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From 6</a:t>
                      </a:r>
                      <a:r>
                        <a:rPr lang="en-US" sz="2400" baseline="30000" dirty="0">
                          <a:solidFill>
                            <a:schemeClr val="tx1"/>
                          </a:solidFill>
                        </a:rPr>
                        <a:t>th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 Day onwards </a:t>
                      </a:r>
                    </a:p>
                    <a:p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  <a:p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spcAft>
                          <a:spcPts val="120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Antibody Detection</a:t>
                      </a:r>
                    </a:p>
                    <a:p>
                      <a:pPr>
                        <a:spcAft>
                          <a:spcPts val="120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Primary antibody to appear  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 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IgM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pPr>
                        <a:spcAft>
                          <a:spcPts val="1200"/>
                        </a:spcAft>
                      </a:pPr>
                      <a:r>
                        <a:rPr lang="en-US" sz="2400" baseline="0" dirty="0">
                          <a:solidFill>
                            <a:schemeClr val="tx1"/>
                          </a:solidFill>
                        </a:rPr>
                        <a:t>Secondary  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antibody to appear 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 IgG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0943180"/>
                  </a:ext>
                </a:extLst>
              </a:tr>
            </a:tbl>
          </a:graphicData>
        </a:graphic>
      </p:graphicFrame>
      <p:sp>
        <p:nvSpPr>
          <p:cNvPr id="8" name="Down Arrow 7"/>
          <p:cNvSpPr/>
          <p:nvPr/>
        </p:nvSpPr>
        <p:spPr>
          <a:xfrm>
            <a:off x="8723894" y="2194985"/>
            <a:ext cx="292769" cy="405581"/>
          </a:xfrm>
          <a:prstGeom prst="down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504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8B5C66-76A1-705A-A76A-F2DD20685C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89907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C00000"/>
                </a:solidFill>
              </a:rPr>
              <a:t>Heightened transmission &amp; Global emergency</a:t>
            </a:r>
            <a:endParaRPr lang="en-IN" sz="36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DB0EF-B313-4776-A0EB-D86A2F10A6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705" y="1275347"/>
            <a:ext cx="11141242" cy="5390148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 dirty="0"/>
              <a:t>Rapid and unplanned urbanization, dense population, inadequate public health infrastructure, delayed access to medical care &amp;  global travel /population mobility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 dirty="0"/>
              <a:t>Climate change, altered precipitation patterns, increased humidity, drought &amp; elevated temperatures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 dirty="0"/>
              <a:t>The expanding range of mosquito vector 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 dirty="0"/>
              <a:t>Co-circulation of multiple DENV serotypes &amp;  inadequate vector control 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 dirty="0"/>
              <a:t>Co-circulation DENV, chikungunya virus and Zika virus - transmitted by </a:t>
            </a:r>
            <a:r>
              <a:rPr lang="en-US" sz="2400" i="1" dirty="0"/>
              <a:t>Aedes </a:t>
            </a:r>
            <a:r>
              <a:rPr lang="en-US" sz="2400" dirty="0"/>
              <a:t>mosquitoes - difficult to detect &amp; control outbreaks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 dirty="0"/>
              <a:t>Antibodies produced may cross-react - affect diagnostic interpretation of serological tests</a:t>
            </a:r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10106012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6B3AF5-17F3-8173-79DC-0C1F1100B2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59DF11-57FB-C15B-E9A2-F1BA8B594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37315"/>
            <a:ext cx="10515600" cy="1123614"/>
          </a:xfrm>
        </p:spPr>
        <p:txBody>
          <a:bodyPr>
            <a:normAutofit/>
          </a:bodyPr>
          <a:lstStyle/>
          <a:p>
            <a:r>
              <a:rPr lang="en-US" altLang="en-US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 Additional Laboratory Findings </a:t>
            </a:r>
            <a:br>
              <a:rPr lang="en-US" altLang="en-US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altLang="en-US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(Non-specific but supportive)</a:t>
            </a:r>
            <a:endParaRPr lang="en-I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C072ADA-F815-A631-C3C9-1DE3FABB00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0683380"/>
              </p:ext>
            </p:extLst>
          </p:nvPr>
        </p:nvGraphicFramePr>
        <p:xfrm>
          <a:off x="1078184" y="1861488"/>
          <a:ext cx="10275616" cy="46922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65444">
                  <a:extLst>
                    <a:ext uri="{9D8B030D-6E8A-4147-A177-3AD203B41FA5}">
                      <a16:colId xmlns:a16="http://schemas.microsoft.com/office/drawing/2014/main" val="739856890"/>
                    </a:ext>
                  </a:extLst>
                </a:gridCol>
                <a:gridCol w="6710172">
                  <a:extLst>
                    <a:ext uri="{9D8B030D-6E8A-4147-A177-3AD203B41FA5}">
                      <a16:colId xmlns:a16="http://schemas.microsoft.com/office/drawing/2014/main" val="1764574138"/>
                    </a:ext>
                  </a:extLst>
                </a:gridCol>
              </a:tblGrid>
              <a:tr h="560019">
                <a:tc>
                  <a:txBody>
                    <a:bodyPr/>
                    <a:lstStyle/>
                    <a:p>
                      <a:pPr marL="7200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2400" kern="100" dirty="0">
                          <a:solidFill>
                            <a:schemeClr val="tx1"/>
                          </a:solidFill>
                          <a:effectLst/>
                        </a:rPr>
                        <a:t>Parameter</a:t>
                      </a:r>
                      <a:endParaRPr lang="en-IN" sz="24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2400" kern="100" dirty="0">
                          <a:solidFill>
                            <a:schemeClr val="tx1"/>
                          </a:solidFill>
                          <a:effectLst/>
                        </a:rPr>
                        <a:t>Typical Finding in Dengue</a:t>
                      </a:r>
                      <a:endParaRPr lang="en-IN" sz="24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2197837"/>
                  </a:ext>
                </a:extLst>
              </a:tr>
              <a:tr h="560019">
                <a:tc>
                  <a:txBody>
                    <a:bodyPr/>
                    <a:lstStyle/>
                    <a:p>
                      <a:pPr marL="7200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2400" kern="100" dirty="0">
                          <a:solidFill>
                            <a:schemeClr val="tx1"/>
                          </a:solidFill>
                          <a:effectLst/>
                        </a:rPr>
                        <a:t>CBC</a:t>
                      </a:r>
                      <a:endParaRPr lang="en-IN" sz="24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2400" kern="100" dirty="0">
                          <a:solidFill>
                            <a:schemeClr val="tx1"/>
                          </a:solidFill>
                          <a:effectLst/>
                        </a:rPr>
                        <a:t>Leukopenia</a:t>
                      </a:r>
                      <a:endParaRPr lang="en-IN" sz="2400" kern="100" dirty="0">
                        <a:solidFill>
                          <a:schemeClr val="tx1"/>
                        </a:solidFill>
                        <a:effectLst/>
                        <a:sym typeface="Wingdings" panose="05000000000000000000" pitchFamily="2" charset="2"/>
                      </a:endParaRPr>
                    </a:p>
                    <a:p>
                      <a:pPr marL="7200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2400" kern="100" dirty="0">
                          <a:solidFill>
                            <a:schemeClr val="tx1"/>
                          </a:solidFill>
                          <a:effectLst/>
                        </a:rPr>
                        <a:t>Thrombocytopenia</a:t>
                      </a:r>
                      <a:endParaRPr lang="en-IN" sz="24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6267468"/>
                  </a:ext>
                </a:extLst>
              </a:tr>
              <a:tr h="560019">
                <a:tc>
                  <a:txBody>
                    <a:bodyPr/>
                    <a:lstStyle/>
                    <a:p>
                      <a:pPr marL="7200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2400" kern="100" dirty="0" err="1">
                          <a:solidFill>
                            <a:schemeClr val="tx1"/>
                          </a:solidFill>
                          <a:effectLst/>
                        </a:rPr>
                        <a:t>Hematocrit</a:t>
                      </a:r>
                      <a:endParaRPr lang="en-IN" sz="24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2400" kern="100" dirty="0">
                          <a:solidFill>
                            <a:schemeClr val="tx1"/>
                          </a:solidFill>
                          <a:effectLst/>
                        </a:rPr>
                        <a:t>May be elevated (plasma leakage)</a:t>
                      </a:r>
                      <a:r>
                        <a:rPr lang="en-US" sz="24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Haemoconcentration</a:t>
                      </a:r>
                      <a:endParaRPr lang="en-IN" sz="24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5811339"/>
                  </a:ext>
                </a:extLst>
              </a:tr>
              <a:tr h="560019">
                <a:tc>
                  <a:txBody>
                    <a:bodyPr/>
                    <a:lstStyle/>
                    <a:p>
                      <a:pPr marL="7200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2400" kern="100" dirty="0">
                          <a:solidFill>
                            <a:schemeClr val="tx1"/>
                          </a:solidFill>
                          <a:effectLst/>
                        </a:rPr>
                        <a:t>LFT</a:t>
                      </a:r>
                      <a:endParaRPr lang="en-IN" sz="24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2400" kern="100" dirty="0">
                          <a:solidFill>
                            <a:schemeClr val="tx1"/>
                          </a:solidFill>
                          <a:effectLst/>
                        </a:rPr>
                        <a:t>Mild elevation in AST/ALT in severe cases</a:t>
                      </a:r>
                      <a:endParaRPr lang="en-IN" sz="24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1850179"/>
                  </a:ext>
                </a:extLst>
              </a:tr>
              <a:tr h="951699">
                <a:tc>
                  <a:txBody>
                    <a:bodyPr/>
                    <a:lstStyle/>
                    <a:p>
                      <a:pPr marL="7200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2400" kern="100">
                          <a:solidFill>
                            <a:schemeClr val="tx1"/>
                          </a:solidFill>
                          <a:effectLst/>
                        </a:rPr>
                        <a:t>Coagulation Profile</a:t>
                      </a:r>
                      <a:endParaRPr lang="en-IN" sz="24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Impaired platelet functions, </a:t>
                      </a:r>
                      <a:r>
                        <a:rPr lang="en-IN" sz="24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P</a:t>
                      </a:r>
                      <a:r>
                        <a:rPr lang="en-IN" sz="2400" kern="100" dirty="0">
                          <a:solidFill>
                            <a:schemeClr val="tx1"/>
                          </a:solidFill>
                          <a:effectLst/>
                        </a:rPr>
                        <a:t>rolonged PT/APTT in severe cases</a:t>
                      </a:r>
                      <a:endParaRPr lang="en-IN" sz="24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4439704"/>
                  </a:ext>
                </a:extLst>
              </a:tr>
              <a:tr h="951699">
                <a:tc gridSpan="2">
                  <a:txBody>
                    <a:bodyPr/>
                    <a:lstStyle/>
                    <a:p>
                      <a:pPr marL="7200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mild albuminuria, occult fecal blood</a:t>
                      </a:r>
                      <a:endParaRPr lang="en-IN" sz="24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7200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en-IN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7038397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022064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75ADDB-DCF8-88EE-C9CA-B294D2034D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2368" y="2310063"/>
            <a:ext cx="10744200" cy="317633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2400" dirty="0"/>
              <a:t>As there is no specific treatment for dengue, 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2400" dirty="0"/>
              <a:t>Early treatment attention &amp; appropriate clinical management help to prevent the progression to severe dengue and deaths.  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2400" b="1" dirty="0"/>
              <a:t>Timely diagnosis &amp; identification of warning signs </a:t>
            </a:r>
            <a:r>
              <a:rPr lang="en-US" sz="2400" dirty="0"/>
              <a:t>are key elements to achieve this.</a:t>
            </a:r>
          </a:p>
        </p:txBody>
      </p:sp>
      <p:pic>
        <p:nvPicPr>
          <p:cNvPr id="4" name="Picture 2" descr="G:\microbiology\seminars\abhishek\download (5).jpg">
            <a:extLst>
              <a:ext uri="{FF2B5EF4-FFF2-40B4-BE49-F238E27FC236}">
                <a16:creationId xmlns:a16="http://schemas.microsoft.com/office/drawing/2014/main" id="{75944CD7-8AC3-13CC-6E0C-D386C333D7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2105" y="573505"/>
            <a:ext cx="1351547" cy="135154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5037169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I:\Peling &amp; Ravangla\DSCN2174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991394" y="838201"/>
            <a:ext cx="6448697" cy="3315635"/>
          </a:xfrm>
          <a:prstGeom prst="rect">
            <a:avLst/>
          </a:prstGeom>
          <a:noFill/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38200" y="4812632"/>
            <a:ext cx="10515600" cy="136433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7200" b="1" dirty="0">
                <a:solidFill>
                  <a:srgbClr val="0000FF"/>
                </a:solidFill>
                <a:latin typeface="Lucida Handwriting" panose="03010101010101010101" pitchFamily="66" charset="0"/>
              </a:rPr>
              <a:t>Thank You</a:t>
            </a:r>
          </a:p>
          <a:p>
            <a:pPr algn="r">
              <a:buNone/>
            </a:pPr>
            <a:endParaRPr lang="en-US" dirty="0"/>
          </a:p>
        </p:txBody>
      </p:sp>
    </p:spTree>
  </p:cSld>
  <p:clrMapOvr>
    <a:masterClrMapping/>
  </p:clrMapOvr>
  <p:transition spd="slow">
    <p:wipe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CB08BA-2590-810A-B84C-AA0236BAD5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39210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0000FF"/>
                </a:solidFill>
              </a:rPr>
              <a:t>Countries/territories/areas reporting dengue cases (November 2022- November 2023) </a:t>
            </a:r>
            <a:endParaRPr lang="en-IN" sz="3600" dirty="0">
              <a:solidFill>
                <a:srgbClr val="0000FF"/>
              </a:solidFill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EB5A0453-2EAC-3DB3-6A4A-E5219EFEA2C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508" y="1612490"/>
            <a:ext cx="9736880" cy="5014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5387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90B099-6272-F100-65FD-5EC6062C00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26791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0000F6"/>
                </a:solidFill>
              </a:rPr>
              <a:t>Epidemiological update </a:t>
            </a:r>
            <a:r>
              <a:rPr lang="en-US" sz="3200" b="1" dirty="0">
                <a:solidFill>
                  <a:srgbClr val="0000F6"/>
                </a:solidFill>
              </a:rPr>
              <a:t>(West Bengal)</a:t>
            </a:r>
            <a:endParaRPr lang="en-IN" sz="3200" b="1" dirty="0">
              <a:solidFill>
                <a:srgbClr val="0000F6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7A05D3-88E0-D227-A6F1-C67E9BEF52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9863" y="1491916"/>
            <a:ext cx="10792325" cy="500095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2400" dirty="0"/>
              <a:t>The disease has a seasonal pattern; the cases peak after the monsoons. 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2400" dirty="0"/>
              <a:t>An upsurge in the cases of dengue/DHF has been observed in India - during the period </a:t>
            </a:r>
            <a:r>
              <a:rPr lang="en-US" sz="2400" b="1" dirty="0"/>
              <a:t>July – November</a:t>
            </a:r>
            <a:r>
              <a:rPr lang="en-US" sz="2400" dirty="0"/>
              <a:t>, every year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2400" dirty="0"/>
              <a:t>NVBDCP reported: 44585, 193245, 233251, 10100 and 31290 Laboratory confirmed cases in 2020, 2021, 2022, 2023 &amp; 2024 respectively. 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2400" dirty="0"/>
              <a:t>In India, all serotypes are circulating (</a:t>
            </a:r>
            <a:r>
              <a:rPr lang="en-US" sz="2400" b="1" dirty="0"/>
              <a:t>DENV-2 &amp; DENV- 3 most common). </a:t>
            </a:r>
            <a:endParaRPr lang="en-US" sz="2400" dirty="0"/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2400" dirty="0">
                <a:solidFill>
                  <a:srgbClr val="C00000"/>
                </a:solidFill>
              </a:rPr>
              <a:t>In West Bengal, </a:t>
            </a:r>
            <a:r>
              <a:rPr lang="en-US" sz="2400" b="1" dirty="0">
                <a:solidFill>
                  <a:srgbClr val="C00000"/>
                </a:solidFill>
              </a:rPr>
              <a:t>DENV-2 - common in the Northern part &amp;</a:t>
            </a:r>
            <a:endParaRPr lang="en-US" sz="2400" dirty="0">
              <a:solidFill>
                <a:srgbClr val="C00000"/>
              </a:solidFill>
            </a:endParaRPr>
          </a:p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en-US" sz="2400" b="1" dirty="0">
                <a:solidFill>
                  <a:srgbClr val="C00000"/>
                </a:solidFill>
              </a:rPr>
              <a:t>		      DENV-2 &amp; 3 - common in the Southern part </a:t>
            </a:r>
          </a:p>
        </p:txBody>
      </p:sp>
    </p:spTree>
    <p:extLst>
      <p:ext uri="{BB962C8B-B14F-4D97-AF65-F5344CB8AC3E}">
        <p14:creationId xmlns:p14="http://schemas.microsoft.com/office/powerpoint/2010/main" val="36764063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B6C3F4-1129-B883-C056-2C0E41CEE8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Infection with different serotypes </a:t>
            </a:r>
            <a:r>
              <a:rPr lang="en-US" sz="3200" b="1" dirty="0"/>
              <a:t>(West Bengal) </a:t>
            </a:r>
            <a:endParaRPr lang="en-IN" sz="3200" b="1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196634D-64D5-CD35-3BC7-12173FC7744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87260730"/>
              </p:ext>
            </p:extLst>
          </p:nvPr>
        </p:nvGraphicFramePr>
        <p:xfrm>
          <a:off x="727911" y="1690688"/>
          <a:ext cx="10736178" cy="436119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86852">
                  <a:extLst>
                    <a:ext uri="{9D8B030D-6E8A-4147-A177-3AD203B41FA5}">
                      <a16:colId xmlns:a16="http://schemas.microsoft.com/office/drawing/2014/main" val="223917853"/>
                    </a:ext>
                  </a:extLst>
                </a:gridCol>
                <a:gridCol w="1407694">
                  <a:extLst>
                    <a:ext uri="{9D8B030D-6E8A-4147-A177-3AD203B41FA5}">
                      <a16:colId xmlns:a16="http://schemas.microsoft.com/office/drawing/2014/main" val="997224717"/>
                    </a:ext>
                  </a:extLst>
                </a:gridCol>
                <a:gridCol w="1540042">
                  <a:extLst>
                    <a:ext uri="{9D8B030D-6E8A-4147-A177-3AD203B41FA5}">
                      <a16:colId xmlns:a16="http://schemas.microsoft.com/office/drawing/2014/main" val="1387338014"/>
                    </a:ext>
                  </a:extLst>
                </a:gridCol>
                <a:gridCol w="1528011">
                  <a:extLst>
                    <a:ext uri="{9D8B030D-6E8A-4147-A177-3AD203B41FA5}">
                      <a16:colId xmlns:a16="http://schemas.microsoft.com/office/drawing/2014/main" val="655430481"/>
                    </a:ext>
                  </a:extLst>
                </a:gridCol>
                <a:gridCol w="1431758">
                  <a:extLst>
                    <a:ext uri="{9D8B030D-6E8A-4147-A177-3AD203B41FA5}">
                      <a16:colId xmlns:a16="http://schemas.microsoft.com/office/drawing/2014/main" val="4262759806"/>
                    </a:ext>
                  </a:extLst>
                </a:gridCol>
                <a:gridCol w="1395663">
                  <a:extLst>
                    <a:ext uri="{9D8B030D-6E8A-4147-A177-3AD203B41FA5}">
                      <a16:colId xmlns:a16="http://schemas.microsoft.com/office/drawing/2014/main" val="3165925375"/>
                    </a:ext>
                  </a:extLst>
                </a:gridCol>
                <a:gridCol w="2346158">
                  <a:extLst>
                    <a:ext uri="{9D8B030D-6E8A-4147-A177-3AD203B41FA5}">
                      <a16:colId xmlns:a16="http://schemas.microsoft.com/office/drawing/2014/main" val="2019605107"/>
                    </a:ext>
                  </a:extLst>
                </a:gridCol>
              </a:tblGrid>
              <a:tr h="145438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</a:t>
                      </a:r>
                      <a:r>
                        <a:rPr lang="en-IN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ear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2400" b="1" u="none" strike="noStrike" dirty="0">
                          <a:effectLst/>
                          <a:latin typeface="+mn-lt"/>
                        </a:rPr>
                        <a:t>DENV-1 (%)</a:t>
                      </a:r>
                      <a:endParaRPr lang="en-IN" sz="2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2400" b="1" u="none" strike="noStrike" dirty="0">
                          <a:effectLst/>
                          <a:latin typeface="+mn-lt"/>
                        </a:rPr>
                        <a:t>DENV-2 (%)</a:t>
                      </a:r>
                      <a:endParaRPr lang="en-IN" sz="2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2400" b="1" u="none" strike="noStrike" dirty="0">
                          <a:effectLst/>
                          <a:latin typeface="+mn-lt"/>
                        </a:rPr>
                        <a:t>DENV-3 (%)</a:t>
                      </a:r>
                      <a:endParaRPr lang="en-IN" sz="2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2400" b="1" u="none" strike="noStrike" dirty="0">
                          <a:effectLst/>
                          <a:latin typeface="+mn-lt"/>
                        </a:rPr>
                        <a:t>DENV-4 (%)</a:t>
                      </a:r>
                      <a:endParaRPr lang="en-IN" sz="2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2400" b="1" u="none" strike="noStrike" dirty="0">
                          <a:effectLst/>
                          <a:latin typeface="+mn-lt"/>
                        </a:rPr>
                        <a:t>MIXED (%)</a:t>
                      </a:r>
                      <a:endParaRPr lang="en-IN" sz="2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2800" b="1" i="0" u="none" strike="noStrike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Comparative infection rate</a:t>
                      </a:r>
                      <a:endParaRPr lang="en-IN" sz="2800" b="1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729199618"/>
                  </a:ext>
                </a:extLst>
              </a:tr>
              <a:tr h="846951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2400" b="1" u="none" strike="noStrike" dirty="0">
                          <a:effectLst/>
                          <a:latin typeface="+mn-lt"/>
                        </a:rPr>
                        <a:t>2023</a:t>
                      </a:r>
                      <a:endParaRPr lang="en-IN" sz="2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2400" b="1" u="none" strike="noStrike" dirty="0">
                          <a:effectLst/>
                          <a:latin typeface="+mn-lt"/>
                        </a:rPr>
                        <a:t>2.35</a:t>
                      </a:r>
                      <a:endParaRPr lang="en-IN" sz="2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2400" b="1" u="none" strike="noStrike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55.86</a:t>
                      </a:r>
                      <a:endParaRPr lang="en-IN" sz="2400" b="1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2400" b="1" u="none" strike="noStrike" dirty="0">
                          <a:effectLst/>
                          <a:latin typeface="+mn-lt"/>
                        </a:rPr>
                        <a:t>32.16</a:t>
                      </a:r>
                      <a:endParaRPr lang="en-IN" sz="2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2400" b="1" u="none" strike="noStrike" dirty="0">
                          <a:effectLst/>
                          <a:latin typeface="+mn-lt"/>
                        </a:rPr>
                        <a:t>1.04</a:t>
                      </a:r>
                      <a:endParaRPr lang="en-IN" sz="2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2400" b="1" u="none" strike="noStrike" dirty="0">
                          <a:effectLst/>
                          <a:latin typeface="+mn-lt"/>
                        </a:rPr>
                        <a:t>8.59</a:t>
                      </a:r>
                      <a:endParaRPr lang="en-IN" sz="2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2800" b="1" u="none" strike="noStrike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2&gt;3&gt;M&gt;1&gt;4</a:t>
                      </a:r>
                      <a:endParaRPr lang="en-IN" sz="2800" b="1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516315471"/>
                  </a:ext>
                </a:extLst>
              </a:tr>
              <a:tr h="96539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2400" b="1" u="none" strike="noStrike">
                          <a:effectLst/>
                          <a:latin typeface="+mn-lt"/>
                        </a:rPr>
                        <a:t>2024</a:t>
                      </a:r>
                      <a:endParaRPr lang="en-IN" sz="2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2400" b="1" u="none" strike="noStrike">
                          <a:effectLst/>
                          <a:latin typeface="+mn-lt"/>
                        </a:rPr>
                        <a:t>12.05</a:t>
                      </a:r>
                      <a:endParaRPr lang="en-IN" sz="2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2400" b="1" u="none" strike="noStrike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56.84</a:t>
                      </a:r>
                      <a:endParaRPr lang="en-IN" sz="2400" b="1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2400" b="1" u="none" strike="noStrike">
                          <a:effectLst/>
                          <a:latin typeface="+mn-lt"/>
                        </a:rPr>
                        <a:t>21.87</a:t>
                      </a:r>
                      <a:endParaRPr lang="en-IN" sz="2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2400" b="1" u="none" strike="noStrike" dirty="0">
                          <a:effectLst/>
                          <a:latin typeface="+mn-lt"/>
                        </a:rPr>
                        <a:t>1.38</a:t>
                      </a:r>
                      <a:endParaRPr lang="en-IN" sz="2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2400" b="1" u="none" strike="noStrike" dirty="0">
                          <a:effectLst/>
                          <a:latin typeface="+mn-lt"/>
                        </a:rPr>
                        <a:t>7.86</a:t>
                      </a:r>
                      <a:endParaRPr lang="en-IN" sz="2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2800" b="1" u="none" strike="noStrike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2&gt;3&gt;1&gt;M&gt;4</a:t>
                      </a:r>
                      <a:endParaRPr lang="en-IN" sz="2800" b="1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926133744"/>
                  </a:ext>
                </a:extLst>
              </a:tr>
              <a:tr h="1094461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2025</a:t>
                      </a:r>
                    </a:p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(till</a:t>
                      </a:r>
                    </a:p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May)  </a:t>
                      </a:r>
                      <a:endParaRPr lang="en-IN" sz="2000" b="1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14.3</a:t>
                      </a:r>
                      <a:endParaRPr lang="en-IN" sz="2400" b="1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C00000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85.7</a:t>
                      </a:r>
                      <a:endParaRPr lang="en-IN" sz="2400" b="1" i="0" u="none" strike="noStrike" dirty="0">
                        <a:solidFill>
                          <a:srgbClr val="C00000"/>
                        </a:solidFill>
                        <a:effectLst/>
                        <a:latin typeface="Comic Sans MS" panose="030F0702030302020204" pitchFamily="66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IN" sz="2400" b="1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IN" sz="2400" b="1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IN" sz="2400" b="1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IN" sz="2800" b="1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5131974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74717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5C1CC9-D8C8-2E38-FBF3-637538FEAF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06474"/>
          </a:xfrm>
        </p:spPr>
        <p:txBody>
          <a:bodyPr>
            <a:normAutofit/>
          </a:bodyPr>
          <a:lstStyle/>
          <a:p>
            <a:pPr algn="ctr"/>
            <a:r>
              <a:rPr lang="en-IN" sz="3600" b="1" dirty="0"/>
              <a:t>2024: Dengue cases - Age &amp; Sex distribution</a:t>
            </a:r>
            <a:endParaRPr lang="en-IN" sz="3600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C1D77C7-88E5-36FA-4E5F-29A2C46EAFF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78357073"/>
              </p:ext>
            </p:extLst>
          </p:nvPr>
        </p:nvGraphicFramePr>
        <p:xfrm>
          <a:off x="639679" y="1371600"/>
          <a:ext cx="10946732" cy="452388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37447">
                  <a:extLst>
                    <a:ext uri="{9D8B030D-6E8A-4147-A177-3AD203B41FA5}">
                      <a16:colId xmlns:a16="http://schemas.microsoft.com/office/drawing/2014/main" val="4084967439"/>
                    </a:ext>
                  </a:extLst>
                </a:gridCol>
                <a:gridCol w="1588169">
                  <a:extLst>
                    <a:ext uri="{9D8B030D-6E8A-4147-A177-3AD203B41FA5}">
                      <a16:colId xmlns:a16="http://schemas.microsoft.com/office/drawing/2014/main" val="1331949684"/>
                    </a:ext>
                  </a:extLst>
                </a:gridCol>
                <a:gridCol w="2153652">
                  <a:extLst>
                    <a:ext uri="{9D8B030D-6E8A-4147-A177-3AD203B41FA5}">
                      <a16:colId xmlns:a16="http://schemas.microsoft.com/office/drawing/2014/main" val="1256167353"/>
                    </a:ext>
                  </a:extLst>
                </a:gridCol>
                <a:gridCol w="1431758">
                  <a:extLst>
                    <a:ext uri="{9D8B030D-6E8A-4147-A177-3AD203B41FA5}">
                      <a16:colId xmlns:a16="http://schemas.microsoft.com/office/drawing/2014/main" val="2135473811"/>
                    </a:ext>
                  </a:extLst>
                </a:gridCol>
                <a:gridCol w="2935706">
                  <a:extLst>
                    <a:ext uri="{9D8B030D-6E8A-4147-A177-3AD203B41FA5}">
                      <a16:colId xmlns:a16="http://schemas.microsoft.com/office/drawing/2014/main" val="334685124"/>
                    </a:ext>
                  </a:extLst>
                </a:gridCol>
              </a:tblGrid>
              <a:tr h="66778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2400" b="1" kern="0" dirty="0">
                          <a:solidFill>
                            <a:schemeClr val="tx1"/>
                          </a:solidFill>
                          <a:effectLst/>
                        </a:rPr>
                        <a:t>Age sub-group</a:t>
                      </a:r>
                      <a:endParaRPr lang="en-IN" sz="2400" b="1" kern="1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2400" b="1" kern="0" dirty="0">
                          <a:solidFill>
                            <a:schemeClr val="tx1"/>
                          </a:solidFill>
                          <a:effectLst/>
                        </a:rPr>
                        <a:t>(%)</a:t>
                      </a:r>
                      <a:endParaRPr lang="en-IN" sz="2400" b="1" kern="1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2400" b="1" kern="0" dirty="0">
                          <a:solidFill>
                            <a:schemeClr val="tx1"/>
                          </a:solidFill>
                          <a:effectLst/>
                        </a:rPr>
                        <a:t>Age group</a:t>
                      </a:r>
                      <a:endParaRPr lang="en-IN" sz="2400" b="1" kern="1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2400" b="1" kern="0" dirty="0">
                          <a:solidFill>
                            <a:schemeClr val="tx1"/>
                          </a:solidFill>
                          <a:effectLst/>
                        </a:rPr>
                        <a:t>(%)</a:t>
                      </a:r>
                      <a:endParaRPr lang="en-IN" sz="2400" b="1" kern="1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400" b="1" u="non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Sex distribution</a:t>
                      </a:r>
                      <a:endParaRPr lang="en-IN" sz="2400" u="non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7926001"/>
                  </a:ext>
                </a:extLst>
              </a:tr>
              <a:tr h="418911">
                <a:tc>
                  <a:txBody>
                    <a:bodyPr/>
                    <a:lstStyle/>
                    <a:p>
                      <a:pPr algn="ctr">
                        <a:lnSpc>
                          <a:spcPct val="104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IN" sz="2400" b="1" kern="0" dirty="0">
                          <a:solidFill>
                            <a:schemeClr val="tx1"/>
                          </a:solidFill>
                          <a:effectLst/>
                        </a:rPr>
                        <a:t> &lt; 1 yr</a:t>
                      </a:r>
                      <a:endParaRPr lang="en-IN" sz="2400" b="1" kern="1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4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IN" sz="2400" b="1" kern="0" dirty="0">
                          <a:solidFill>
                            <a:schemeClr val="tx1"/>
                          </a:solidFill>
                          <a:effectLst/>
                        </a:rPr>
                        <a:t>0.8</a:t>
                      </a:r>
                      <a:endParaRPr lang="en-IN" sz="2400" b="1" kern="1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r">
                        <a:lnSpc>
                          <a:spcPct val="104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IN" sz="2400" b="1" kern="0" dirty="0">
                          <a:solidFill>
                            <a:schemeClr val="tx1"/>
                          </a:solidFill>
                          <a:effectLst/>
                        </a:rPr>
                        <a:t>Paediatric</a:t>
                      </a:r>
                      <a:endParaRPr lang="en-IN" sz="2400" b="1" kern="1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04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IN" sz="2400" b="1" kern="0">
                          <a:solidFill>
                            <a:schemeClr val="tx1"/>
                          </a:solidFill>
                          <a:effectLst/>
                        </a:rPr>
                        <a:t>18.1</a:t>
                      </a:r>
                      <a:endParaRPr lang="en-IN" sz="2400" b="1" kern="15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9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IN" sz="2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Male – 58.51%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IN" sz="2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Female – 41.47%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IN" sz="2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Others – 0.02%</a:t>
                      </a:r>
                      <a:endParaRPr lang="en-IN" sz="2400" b="1" kern="1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2569829"/>
                  </a:ext>
                </a:extLst>
              </a:tr>
              <a:tr h="418911">
                <a:tc>
                  <a:txBody>
                    <a:bodyPr/>
                    <a:lstStyle/>
                    <a:p>
                      <a:pPr algn="ctr">
                        <a:lnSpc>
                          <a:spcPct val="104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IN" sz="2400" b="1" kern="0" dirty="0">
                          <a:solidFill>
                            <a:schemeClr val="tx1"/>
                          </a:solidFill>
                          <a:effectLst/>
                        </a:rPr>
                        <a:t>1-5 yrs</a:t>
                      </a:r>
                      <a:endParaRPr lang="en-IN" sz="2400" b="1" kern="1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4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IN" sz="2400" b="1" kern="0" dirty="0">
                          <a:solidFill>
                            <a:schemeClr val="tx1"/>
                          </a:solidFill>
                          <a:effectLst/>
                        </a:rPr>
                        <a:t>6.3</a:t>
                      </a:r>
                      <a:endParaRPr lang="en-IN" sz="2400" b="1" kern="1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8002164"/>
                  </a:ext>
                </a:extLst>
              </a:tr>
              <a:tr h="418911">
                <a:tc>
                  <a:txBody>
                    <a:bodyPr/>
                    <a:lstStyle/>
                    <a:p>
                      <a:pPr algn="ctr">
                        <a:lnSpc>
                          <a:spcPct val="104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IN" sz="2400" b="1" kern="0" dirty="0">
                          <a:solidFill>
                            <a:schemeClr val="tx1"/>
                          </a:solidFill>
                          <a:effectLst/>
                        </a:rPr>
                        <a:t>6-10 yrs</a:t>
                      </a:r>
                      <a:endParaRPr lang="en-IN" sz="2400" b="1" kern="1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4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IN" sz="2400" b="1" kern="0" dirty="0">
                          <a:solidFill>
                            <a:schemeClr val="tx1"/>
                          </a:solidFill>
                          <a:effectLst/>
                        </a:rPr>
                        <a:t>5.4</a:t>
                      </a:r>
                      <a:endParaRPr lang="en-IN" sz="2400" b="1" kern="1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7789412"/>
                  </a:ext>
                </a:extLst>
              </a:tr>
              <a:tr h="418911">
                <a:tc>
                  <a:txBody>
                    <a:bodyPr/>
                    <a:lstStyle/>
                    <a:p>
                      <a:pPr algn="ctr">
                        <a:lnSpc>
                          <a:spcPct val="104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IN" sz="2400" b="1" kern="0" dirty="0">
                          <a:solidFill>
                            <a:schemeClr val="tx1"/>
                          </a:solidFill>
                          <a:effectLst/>
                        </a:rPr>
                        <a:t>11-15 yrs</a:t>
                      </a:r>
                      <a:endParaRPr lang="en-IN" sz="2400" b="1" kern="1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4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IN" sz="2400" b="1" kern="0" dirty="0">
                          <a:solidFill>
                            <a:schemeClr val="tx1"/>
                          </a:solidFill>
                          <a:effectLst/>
                        </a:rPr>
                        <a:t>5.7</a:t>
                      </a:r>
                      <a:endParaRPr lang="en-IN" sz="2400" b="1" kern="1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9335823"/>
                  </a:ext>
                </a:extLst>
              </a:tr>
              <a:tr h="418911">
                <a:tc>
                  <a:txBody>
                    <a:bodyPr/>
                    <a:lstStyle/>
                    <a:p>
                      <a:pPr algn="ctr">
                        <a:lnSpc>
                          <a:spcPct val="104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IN" sz="2400" b="1" kern="0" dirty="0">
                          <a:solidFill>
                            <a:schemeClr val="tx1"/>
                          </a:solidFill>
                          <a:effectLst/>
                        </a:rPr>
                        <a:t>16-30 yrs</a:t>
                      </a:r>
                      <a:endParaRPr lang="en-IN" sz="2400" b="1" kern="1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4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IN" sz="2400" b="1" kern="0">
                          <a:solidFill>
                            <a:schemeClr val="tx1"/>
                          </a:solidFill>
                          <a:effectLst/>
                        </a:rPr>
                        <a:t>34.0</a:t>
                      </a:r>
                      <a:endParaRPr lang="en-IN" sz="2400" b="1" kern="15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IN" sz="2400" b="1" kern="0" dirty="0">
                          <a:solidFill>
                            <a:schemeClr val="tx1"/>
                          </a:solidFill>
                          <a:effectLst/>
                        </a:rPr>
                        <a:t>Young adult</a:t>
                      </a:r>
                      <a:endParaRPr lang="en-IN" sz="2400" b="1" kern="1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4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IN" sz="2400" b="1" kern="0" dirty="0">
                          <a:solidFill>
                            <a:schemeClr val="tx1"/>
                          </a:solidFill>
                          <a:effectLst/>
                        </a:rPr>
                        <a:t>34</a:t>
                      </a:r>
                      <a:endParaRPr lang="en-IN" sz="2400" b="1" kern="1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4000"/>
                        </a:lnSpc>
                        <a:spcAft>
                          <a:spcPts val="0"/>
                        </a:spcAft>
                        <a:buNone/>
                      </a:pPr>
                      <a:endParaRPr lang="en-IN" sz="2400" b="1" kern="15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891357"/>
                  </a:ext>
                </a:extLst>
              </a:tr>
              <a:tr h="418911">
                <a:tc>
                  <a:txBody>
                    <a:bodyPr/>
                    <a:lstStyle/>
                    <a:p>
                      <a:pPr algn="ctr">
                        <a:lnSpc>
                          <a:spcPct val="104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IN" sz="2400" b="1" kern="0" dirty="0">
                          <a:solidFill>
                            <a:schemeClr val="tx1"/>
                          </a:solidFill>
                          <a:effectLst/>
                        </a:rPr>
                        <a:t>31-45 yrs</a:t>
                      </a:r>
                      <a:endParaRPr lang="en-IN" sz="2400" b="1" kern="1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4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IN" sz="2400" b="1" kern="0" dirty="0">
                          <a:solidFill>
                            <a:schemeClr val="tx1"/>
                          </a:solidFill>
                          <a:effectLst/>
                        </a:rPr>
                        <a:t>24.6</a:t>
                      </a:r>
                      <a:endParaRPr lang="en-IN" sz="2400" b="1" kern="1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r">
                        <a:lnSpc>
                          <a:spcPct val="104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IN" sz="2400" b="1" kern="0" dirty="0">
                          <a:solidFill>
                            <a:schemeClr val="tx1"/>
                          </a:solidFill>
                          <a:effectLst/>
                        </a:rPr>
                        <a:t>Adult – </a:t>
                      </a:r>
                    </a:p>
                    <a:p>
                      <a:pPr algn="r">
                        <a:lnSpc>
                          <a:spcPct val="104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IN" sz="2400" b="1" kern="0" dirty="0">
                          <a:solidFill>
                            <a:schemeClr val="tx1"/>
                          </a:solidFill>
                          <a:effectLst/>
                        </a:rPr>
                        <a:t>middle aged</a:t>
                      </a:r>
                      <a:endParaRPr lang="en-IN" sz="2400" b="1" kern="1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4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IN" sz="2400" b="1" kern="0" dirty="0">
                          <a:solidFill>
                            <a:schemeClr val="tx1"/>
                          </a:solidFill>
                          <a:effectLst/>
                        </a:rPr>
                        <a:t>40.5</a:t>
                      </a:r>
                      <a:endParaRPr lang="en-IN" sz="2400" b="1" kern="1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4000"/>
                        </a:lnSpc>
                        <a:spcAft>
                          <a:spcPts val="0"/>
                        </a:spcAft>
                        <a:buNone/>
                      </a:pPr>
                      <a:endParaRPr lang="en-IN" sz="2400" b="1" kern="1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6210551"/>
                  </a:ext>
                </a:extLst>
              </a:tr>
              <a:tr h="432615">
                <a:tc>
                  <a:txBody>
                    <a:bodyPr/>
                    <a:lstStyle/>
                    <a:p>
                      <a:pPr algn="ctr">
                        <a:lnSpc>
                          <a:spcPct val="104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IN" sz="2400" b="1" kern="0">
                          <a:solidFill>
                            <a:schemeClr val="tx1"/>
                          </a:solidFill>
                          <a:effectLst/>
                        </a:rPr>
                        <a:t>46-60 yrs</a:t>
                      </a:r>
                      <a:endParaRPr lang="en-IN" sz="2400" b="1" kern="15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4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IN" sz="2400" b="1" kern="0" dirty="0">
                          <a:solidFill>
                            <a:schemeClr val="tx1"/>
                          </a:solidFill>
                          <a:effectLst/>
                        </a:rPr>
                        <a:t>15.9</a:t>
                      </a:r>
                      <a:endParaRPr lang="en-IN" sz="2400" b="1" kern="1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7910568"/>
                  </a:ext>
                </a:extLst>
              </a:tr>
              <a:tr h="418911">
                <a:tc>
                  <a:txBody>
                    <a:bodyPr/>
                    <a:lstStyle/>
                    <a:p>
                      <a:pPr algn="ctr">
                        <a:lnSpc>
                          <a:spcPct val="104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IN" sz="2400" b="1" kern="0" dirty="0">
                          <a:solidFill>
                            <a:schemeClr val="tx1"/>
                          </a:solidFill>
                          <a:effectLst/>
                        </a:rPr>
                        <a:t>60-75 yrs</a:t>
                      </a:r>
                      <a:endParaRPr lang="en-IN" sz="2400" b="1" kern="1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4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IN" sz="2400" b="1" kern="0">
                          <a:solidFill>
                            <a:schemeClr val="tx1"/>
                          </a:solidFill>
                          <a:effectLst/>
                        </a:rPr>
                        <a:t>6.3</a:t>
                      </a:r>
                      <a:endParaRPr lang="en-IN" sz="2400" b="1" kern="15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r">
                        <a:lnSpc>
                          <a:spcPct val="104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IN" sz="2400" b="1" kern="0" dirty="0">
                          <a:solidFill>
                            <a:schemeClr val="tx1"/>
                          </a:solidFill>
                          <a:effectLst/>
                        </a:rPr>
                        <a:t>Elderly</a:t>
                      </a:r>
                      <a:endParaRPr lang="en-IN" sz="2400" b="1" kern="1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4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IN" sz="2400" b="1" kern="0" dirty="0">
                          <a:solidFill>
                            <a:schemeClr val="tx1"/>
                          </a:solidFill>
                          <a:effectLst/>
                        </a:rPr>
                        <a:t>7.4</a:t>
                      </a:r>
                      <a:endParaRPr lang="en-IN" sz="2400" b="1" kern="1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4000"/>
                        </a:lnSpc>
                        <a:spcAft>
                          <a:spcPts val="0"/>
                        </a:spcAft>
                        <a:buNone/>
                      </a:pPr>
                      <a:endParaRPr lang="en-IN" sz="2400" b="1" kern="1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2048423"/>
                  </a:ext>
                </a:extLst>
              </a:tr>
              <a:tr h="418911">
                <a:tc>
                  <a:txBody>
                    <a:bodyPr/>
                    <a:lstStyle/>
                    <a:p>
                      <a:pPr algn="ctr">
                        <a:lnSpc>
                          <a:spcPct val="104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IN" sz="2400" b="1" kern="0" dirty="0">
                          <a:solidFill>
                            <a:schemeClr val="tx1"/>
                          </a:solidFill>
                          <a:effectLst/>
                        </a:rPr>
                        <a:t>&gt; 75 yrs</a:t>
                      </a:r>
                      <a:endParaRPr lang="en-IN" sz="2400" b="1" kern="1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4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IN" sz="2400" b="1" kern="0" dirty="0">
                          <a:solidFill>
                            <a:schemeClr val="tx1"/>
                          </a:solidFill>
                          <a:effectLst/>
                        </a:rPr>
                        <a:t>1.1</a:t>
                      </a:r>
                      <a:endParaRPr lang="en-IN" sz="2400" b="1" kern="1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36230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18357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9095" y="457199"/>
            <a:ext cx="9529010" cy="747033"/>
          </a:xfrm>
        </p:spPr>
        <p:txBody>
          <a:bodyPr>
            <a:noAutofit/>
          </a:bodyPr>
          <a:lstStyle/>
          <a:p>
            <a:r>
              <a:rPr lang="en-I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Clinical Profile of Dengue Serotypes in India</a:t>
            </a:r>
            <a:endParaRPr lang="en-I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31094776"/>
              </p:ext>
            </p:extLst>
          </p:nvPr>
        </p:nvGraphicFramePr>
        <p:xfrm>
          <a:off x="407894" y="1384706"/>
          <a:ext cx="11376211" cy="49268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782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405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325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504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7438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28650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400" b="1" i="0" u="none" strike="noStrike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Feature / Symptoms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400" b="1" i="0" u="none" strike="noStrike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DENV-1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400" b="1" i="0" u="none" strike="noStrike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DENV-2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400" b="1" i="0" u="none" strike="noStrike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DENV-3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400" b="1" i="0" u="none" strike="noStrike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DENV-4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8651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Bleeding Manifestations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Less frequent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Common and often severe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Moderate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Rare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88095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Shock Syndrome (DSS)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Infrequent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Common in secondary infections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Reported in outbreaks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Very rare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33451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Neurological Symptoms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Rare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More common (encephalopathy, convulsion)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Occasionally reported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Very rare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0245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Platelet Drop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Gradual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Rapid and steep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Moderate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Mild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33450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Severity of Illness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Mild to moderate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High – often leads to severe dengue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Variable – can be severe in outbreaks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Usually mild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09976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AEEC3F-4FB2-F630-C5A6-729E27529C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3600" b="1" dirty="0"/>
              <a:t>Dengue virus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62FBB1-1ADE-9FE6-8E77-E948DF2A52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IN" sz="2400" dirty="0"/>
              <a:t>There are four distinct dengue virus serotypes, all of which originate from the family Flaviviridae and genus Flavivirus.  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IN" sz="2400" dirty="0"/>
              <a:t>The serotypes are termed DENV-1, DENV-2, </a:t>
            </a:r>
            <a:r>
              <a:rPr lang="en-US" sz="2400" dirty="0"/>
              <a:t>DENV-3, and DENV-4, 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2400" dirty="0"/>
              <a:t>infection with </a:t>
            </a:r>
            <a:r>
              <a:rPr lang="en-US" sz="2400" b="1" dirty="0"/>
              <a:t>any one virus </a:t>
            </a:r>
            <a:r>
              <a:rPr lang="en-US" sz="2400" dirty="0"/>
              <a:t>results in </a:t>
            </a:r>
            <a:r>
              <a:rPr lang="en-US" sz="2400" b="1" dirty="0"/>
              <a:t>lifelong immunity to that specific serotype</a:t>
            </a:r>
            <a:r>
              <a:rPr lang="en-US" sz="2400" dirty="0"/>
              <a:t>. 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2400" dirty="0"/>
              <a:t>Each of the four serotypes has been individually found to be responsible for dengue epidemics and associated with more severe dengue.</a:t>
            </a:r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19087226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Times New Roman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683</TotalTime>
  <Words>3101</Words>
  <Application>Microsoft Office PowerPoint</Application>
  <PresentationFormat>Widescreen</PresentationFormat>
  <Paragraphs>378</Paragraphs>
  <Slides>32</Slides>
  <Notes>17</Notes>
  <HiddenSlides>2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0" baseType="lpstr">
      <vt:lpstr>Algerian</vt:lpstr>
      <vt:lpstr>Arial</vt:lpstr>
      <vt:lpstr>Calibri</vt:lpstr>
      <vt:lpstr>Comic Sans MS</vt:lpstr>
      <vt:lpstr>Lucida Handwriting</vt:lpstr>
      <vt:lpstr>Times New Roman</vt:lpstr>
      <vt:lpstr>Wingdings</vt:lpstr>
      <vt:lpstr>Office Theme</vt:lpstr>
      <vt:lpstr>DENGUE  Epidemiological Updates  &amp; Laboratory Diagnosis</vt:lpstr>
      <vt:lpstr>Introduction </vt:lpstr>
      <vt:lpstr>Heightened transmission &amp; Global emergency</vt:lpstr>
      <vt:lpstr>Countries/territories/areas reporting dengue cases (November 2022- November 2023) </vt:lpstr>
      <vt:lpstr>Epidemiological update (West Bengal)</vt:lpstr>
      <vt:lpstr>Infection with different serotypes (West Bengal) </vt:lpstr>
      <vt:lpstr>2024: Dengue cases - Age &amp; Sex distribution</vt:lpstr>
      <vt:lpstr>Clinical Profile of Dengue Serotypes in India</vt:lpstr>
      <vt:lpstr>Dengue virus</vt:lpstr>
      <vt:lpstr>Dengue Virus</vt:lpstr>
      <vt:lpstr>Dengue virus</vt:lpstr>
      <vt:lpstr>Viral load &amp; NS1 antigen &amp; disease</vt:lpstr>
      <vt:lpstr>PowerPoint Presentation</vt:lpstr>
      <vt:lpstr>Pathogenesis of DHF/DSS. </vt:lpstr>
      <vt:lpstr>Transmission of DENV</vt:lpstr>
      <vt:lpstr>Aedes mosquito</vt:lpstr>
      <vt:lpstr>Laboratory diagnosis</vt:lpstr>
      <vt:lpstr> Laboratory diagnostic methods </vt:lpstr>
      <vt:lpstr> Laboratory diagnostic methods </vt:lpstr>
      <vt:lpstr> Comparison of diagnostic tests according to their accessibility and confidence. </vt:lpstr>
      <vt:lpstr>Choice of laboratory diagnostic methods</vt:lpstr>
      <vt:lpstr>Evaluation of a diagnostic test</vt:lpstr>
      <vt:lpstr>1. NS1 Antigen Detection</vt:lpstr>
      <vt:lpstr>2. Nucleic acid detection assays</vt:lpstr>
      <vt:lpstr>Virus isolation in cell culture</vt:lpstr>
      <vt:lpstr>3.  IgM ELISA</vt:lpstr>
      <vt:lpstr>Antibody response to infection</vt:lpstr>
      <vt:lpstr>Progression of diagnostic markers  in primary and secondary DENV infections  in relation to  days from  symptom onset</vt:lpstr>
      <vt:lpstr>Period of dengue viral infection and tests done</vt:lpstr>
      <vt:lpstr>5. Additional Laboratory Findings  (Non-specific but supportive)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User</dc:creator>
  <cp:lastModifiedBy>Munmun Das Sarkar</cp:lastModifiedBy>
  <cp:revision>127</cp:revision>
  <dcterms:created xsi:type="dcterms:W3CDTF">2025-07-10T16:02:39Z</dcterms:created>
  <dcterms:modified xsi:type="dcterms:W3CDTF">2025-07-15T02:55:08Z</dcterms:modified>
</cp:coreProperties>
</file>