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864" r:id="rId4"/>
  </p:sldMasterIdLst>
  <p:notesMasterIdLst>
    <p:notesMasterId r:id="rId56"/>
  </p:notesMasterIdLst>
  <p:sldIdLst>
    <p:sldId id="372" r:id="rId5"/>
    <p:sldId id="257" r:id="rId6"/>
    <p:sldId id="596" r:id="rId7"/>
    <p:sldId id="588" r:id="rId8"/>
    <p:sldId id="590" r:id="rId9"/>
    <p:sldId id="667" r:id="rId10"/>
    <p:sldId id="646" r:id="rId11"/>
    <p:sldId id="648" r:id="rId12"/>
    <p:sldId id="649" r:id="rId13"/>
    <p:sldId id="650" r:id="rId14"/>
    <p:sldId id="657" r:id="rId15"/>
    <p:sldId id="293" r:id="rId16"/>
    <p:sldId id="294" r:id="rId17"/>
    <p:sldId id="295" r:id="rId18"/>
    <p:sldId id="296" r:id="rId19"/>
    <p:sldId id="297" r:id="rId20"/>
    <p:sldId id="301" r:id="rId21"/>
    <p:sldId id="651" r:id="rId22"/>
    <p:sldId id="604" r:id="rId23"/>
    <p:sldId id="605" r:id="rId24"/>
    <p:sldId id="652" r:id="rId25"/>
    <p:sldId id="332" r:id="rId26"/>
    <p:sldId id="661" r:id="rId27"/>
    <p:sldId id="662" r:id="rId28"/>
    <p:sldId id="606" r:id="rId29"/>
    <p:sldId id="666" r:id="rId30"/>
    <p:sldId id="663" r:id="rId31"/>
    <p:sldId id="664" r:id="rId32"/>
    <p:sldId id="665" r:id="rId33"/>
    <p:sldId id="608" r:id="rId34"/>
    <p:sldId id="609" r:id="rId35"/>
    <p:sldId id="656" r:id="rId36"/>
    <p:sldId id="660" r:id="rId37"/>
    <p:sldId id="640" r:id="rId38"/>
    <p:sldId id="610" r:id="rId39"/>
    <p:sldId id="344" r:id="rId40"/>
    <p:sldId id="627" r:id="rId41"/>
    <p:sldId id="621" r:id="rId42"/>
    <p:sldId id="628" r:id="rId43"/>
    <p:sldId id="261" r:id="rId44"/>
    <p:sldId id="262" r:id="rId45"/>
    <p:sldId id="630" r:id="rId46"/>
    <p:sldId id="659" r:id="rId47"/>
    <p:sldId id="496" r:id="rId48"/>
    <p:sldId id="330" r:id="rId49"/>
    <p:sldId id="331" r:id="rId50"/>
    <p:sldId id="631" r:id="rId51"/>
    <p:sldId id="618" r:id="rId52"/>
    <p:sldId id="533" r:id="rId53"/>
    <p:sldId id="633" r:id="rId54"/>
    <p:sldId id="393" r:id="rId5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notesMaster" Target="notesMasters/notesMaster1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slideMaster" Target="slideMasters/slideMaster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96840-E577-4599-9F55-D2B6D5FC7052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DFFCB9E-DB86-4EE9-801D-B29FC00D2D6E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C00000"/>
              </a:solidFill>
            </a:rPr>
            <a:t>Undifferentiated fever</a:t>
          </a:r>
        </a:p>
        <a:p>
          <a:pPr algn="l">
            <a:lnSpc>
              <a:spcPct val="90000"/>
            </a:lnSpc>
          </a:pPr>
          <a:endParaRPr lang="en-US" sz="1800" b="1" dirty="0">
            <a:solidFill>
              <a:srgbClr val="C00000"/>
            </a:solidFill>
          </a:endParaRPr>
        </a:p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Typhoid</a:t>
          </a:r>
        </a:p>
        <a:p>
          <a:pPr algn="l">
            <a:lnSpc>
              <a:spcPct val="90000"/>
            </a:lnSpc>
          </a:pPr>
          <a:r>
            <a:rPr lang="en-US" sz="1600" b="1" dirty="0"/>
            <a:t>Malaria</a:t>
          </a:r>
        </a:p>
        <a:p>
          <a:pPr algn="l">
            <a:lnSpc>
              <a:spcPct val="90000"/>
            </a:lnSpc>
          </a:pPr>
          <a:r>
            <a:rPr lang="en-US" sz="1400" b="1" dirty="0"/>
            <a:t>Dengue</a:t>
          </a:r>
        </a:p>
        <a:p>
          <a:pPr algn="l">
            <a:lnSpc>
              <a:spcPct val="90000"/>
            </a:lnSpc>
          </a:pPr>
          <a:r>
            <a:rPr lang="en-US" sz="1400" b="1" dirty="0"/>
            <a:t>Leptospirosis</a:t>
          </a:r>
        </a:p>
        <a:p>
          <a:pPr algn="l">
            <a:lnSpc>
              <a:spcPct val="90000"/>
            </a:lnSpc>
          </a:pPr>
          <a:endParaRPr lang="en-US" sz="1600" dirty="0"/>
        </a:p>
      </dgm:t>
    </dgm:pt>
    <dgm:pt modelId="{A26CB42E-30CB-413E-953E-B1AB7D3E2BA8}" type="parTrans" cxnId="{AB19CAA0-9950-4B6B-9588-0E761E5CB3F0}">
      <dgm:prSet/>
      <dgm:spPr/>
      <dgm:t>
        <a:bodyPr/>
        <a:lstStyle/>
        <a:p>
          <a:endParaRPr lang="en-US"/>
        </a:p>
      </dgm:t>
    </dgm:pt>
    <dgm:pt modelId="{058E2D8B-3EA5-4445-8B42-C293A4521BC1}" type="sibTrans" cxnId="{AB19CAA0-9950-4B6B-9588-0E761E5CB3F0}">
      <dgm:prSet/>
      <dgm:spPr/>
      <dgm:t>
        <a:bodyPr/>
        <a:lstStyle/>
        <a:p>
          <a:endParaRPr lang="en-US"/>
        </a:p>
      </dgm:t>
    </dgm:pt>
    <dgm:pt modelId="{69D25A69-1A29-4E9E-AAF2-707B89D8B693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endParaRPr lang="en-US" sz="1800" b="1" dirty="0">
            <a:solidFill>
              <a:srgbClr val="C00000"/>
            </a:solidFill>
          </a:endParaRPr>
        </a:p>
        <a:p>
          <a:pPr algn="ctr">
            <a:lnSpc>
              <a:spcPct val="100000"/>
            </a:lnSpc>
          </a:pPr>
          <a:r>
            <a:rPr lang="en-US" sz="1800" b="1" dirty="0">
              <a:solidFill>
                <a:srgbClr val="C00000"/>
              </a:solidFill>
            </a:rPr>
            <a:t>Fever with thrombo-cytopenia</a:t>
          </a:r>
        </a:p>
        <a:p>
          <a:pPr algn="ctr">
            <a:lnSpc>
              <a:spcPct val="100000"/>
            </a:lnSpc>
          </a:pPr>
          <a:endParaRPr lang="en-US" sz="1800" b="1" dirty="0">
            <a:solidFill>
              <a:srgbClr val="C00000"/>
            </a:solidFill>
          </a:endParaRPr>
        </a:p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Dengue</a:t>
          </a:r>
        </a:p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Scrub typhus</a:t>
          </a:r>
        </a:p>
        <a:p>
          <a:pPr algn="l">
            <a:lnSpc>
              <a:spcPct val="90000"/>
            </a:lnSpc>
          </a:pPr>
          <a:r>
            <a:rPr lang="en-US" sz="1400" b="1" dirty="0">
              <a:solidFill>
                <a:schemeClr val="tx1"/>
              </a:solidFill>
            </a:rPr>
            <a:t>Malaria</a:t>
          </a:r>
        </a:p>
        <a:p>
          <a:pPr algn="l">
            <a:lnSpc>
              <a:spcPct val="90000"/>
            </a:lnSpc>
          </a:pPr>
          <a:r>
            <a:rPr lang="en-US" sz="1400" b="1" dirty="0">
              <a:solidFill>
                <a:schemeClr val="tx1"/>
              </a:solidFill>
            </a:rPr>
            <a:t>Leptospirosis</a:t>
          </a:r>
        </a:p>
        <a:p>
          <a:pPr algn="l">
            <a:lnSpc>
              <a:spcPct val="90000"/>
            </a:lnSpc>
          </a:pPr>
          <a:r>
            <a:rPr lang="en-US" sz="1400" b="1" dirty="0">
              <a:solidFill>
                <a:schemeClr val="tx1"/>
              </a:solidFill>
            </a:rPr>
            <a:t>Meningococcemia</a:t>
          </a:r>
        </a:p>
      </dgm:t>
    </dgm:pt>
    <dgm:pt modelId="{C5FCBA25-B768-4751-ADC0-8E9B26B07930}" type="parTrans" cxnId="{A8F8E305-9456-4D26-B4B6-D4960D9079A3}">
      <dgm:prSet/>
      <dgm:spPr/>
      <dgm:t>
        <a:bodyPr/>
        <a:lstStyle/>
        <a:p>
          <a:endParaRPr lang="en-US"/>
        </a:p>
      </dgm:t>
    </dgm:pt>
    <dgm:pt modelId="{738AFBD8-5D15-4646-9E64-156888C3C4CF}" type="sibTrans" cxnId="{A8F8E305-9456-4D26-B4B6-D4960D9079A3}">
      <dgm:prSet/>
      <dgm:spPr/>
      <dgm:t>
        <a:bodyPr/>
        <a:lstStyle/>
        <a:p>
          <a:endParaRPr lang="en-US"/>
        </a:p>
      </dgm:t>
    </dgm:pt>
    <dgm:pt modelId="{9FAB8F36-904D-4E02-A91E-0CE12A2A2CDC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b="1" dirty="0">
              <a:solidFill>
                <a:srgbClr val="C00000"/>
              </a:solidFill>
            </a:rPr>
            <a:t>Fever with ARDS</a:t>
          </a:r>
        </a:p>
        <a:p>
          <a:pPr algn="ctr">
            <a:lnSpc>
              <a:spcPct val="90000"/>
            </a:lnSpc>
          </a:pPr>
          <a:endParaRPr lang="en-US" sz="1800" b="1" dirty="0">
            <a:solidFill>
              <a:srgbClr val="C00000"/>
            </a:solidFill>
          </a:endParaRPr>
        </a:p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Scrub typhus</a:t>
          </a:r>
        </a:p>
        <a:p>
          <a:pPr algn="l">
            <a:lnSpc>
              <a:spcPct val="90000"/>
            </a:lnSpc>
          </a:pPr>
          <a:r>
            <a:rPr lang="en-US" sz="1800" b="1" dirty="0">
              <a:solidFill>
                <a:srgbClr val="0070C0"/>
              </a:solidFill>
            </a:rPr>
            <a:t>H1N1</a:t>
          </a:r>
        </a:p>
        <a:p>
          <a:pPr algn="l">
            <a:lnSpc>
              <a:spcPct val="90000"/>
            </a:lnSpc>
          </a:pPr>
          <a:r>
            <a:rPr lang="en-US" sz="1400" b="1" dirty="0"/>
            <a:t>Malaria</a:t>
          </a:r>
        </a:p>
        <a:p>
          <a:pPr algn="l">
            <a:lnSpc>
              <a:spcPct val="90000"/>
            </a:lnSpc>
          </a:pPr>
          <a:r>
            <a:rPr lang="en-US" sz="1400" b="1" dirty="0"/>
            <a:t>Dengue</a:t>
          </a:r>
        </a:p>
      </dgm:t>
    </dgm:pt>
    <dgm:pt modelId="{D1D8828D-1051-4A02-B535-D2E481E0D70B}" type="parTrans" cxnId="{8C31E5F0-E07B-4AB2-8A92-4122B4E42FD7}">
      <dgm:prSet/>
      <dgm:spPr/>
      <dgm:t>
        <a:bodyPr/>
        <a:lstStyle/>
        <a:p>
          <a:endParaRPr lang="en-US"/>
        </a:p>
      </dgm:t>
    </dgm:pt>
    <dgm:pt modelId="{707B4FD2-768B-4660-AC05-97459F80CBE5}" type="sibTrans" cxnId="{8C31E5F0-E07B-4AB2-8A92-4122B4E42FD7}">
      <dgm:prSet/>
      <dgm:spPr/>
      <dgm:t>
        <a:bodyPr/>
        <a:lstStyle/>
        <a:p>
          <a:endParaRPr lang="en-US"/>
        </a:p>
      </dgm:t>
    </dgm:pt>
    <dgm:pt modelId="{DF06D3DC-FB8C-428B-9AAF-4A70E10ED464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rgbClr val="C00000"/>
              </a:solidFill>
            </a:rPr>
            <a:t>Fever with encephalopathy</a:t>
          </a:r>
          <a:endParaRPr lang="en-US" sz="1400" b="1" dirty="0">
            <a:solidFill>
              <a:srgbClr val="C00000"/>
            </a:solidFill>
          </a:endParaRPr>
        </a:p>
        <a:p>
          <a:pPr algn="ctr"/>
          <a:endParaRPr lang="en-US" sz="1400" b="1" dirty="0">
            <a:solidFill>
              <a:srgbClr val="C00000"/>
            </a:solidFill>
          </a:endParaRPr>
        </a:p>
        <a:p>
          <a:pPr algn="l"/>
          <a:r>
            <a:rPr lang="en-US" sz="1800" b="1" dirty="0">
              <a:solidFill>
                <a:srgbClr val="0070C0"/>
              </a:solidFill>
            </a:rPr>
            <a:t>Viral encephalitis</a:t>
          </a:r>
        </a:p>
        <a:p>
          <a:pPr algn="l"/>
          <a:r>
            <a:rPr lang="en-US" sz="1400" b="1" dirty="0"/>
            <a:t>(Herpes, JE)</a:t>
          </a:r>
        </a:p>
        <a:p>
          <a:pPr algn="l"/>
          <a:r>
            <a:rPr lang="en-US" sz="1600" b="1" dirty="0"/>
            <a:t>Scrub typhus</a:t>
          </a:r>
        </a:p>
        <a:p>
          <a:pPr algn="l"/>
          <a:r>
            <a:rPr lang="en-US" sz="1600" b="1" dirty="0">
              <a:solidFill>
                <a:schemeClr val="tx1"/>
              </a:solidFill>
            </a:rPr>
            <a:t>Cerebral malaria</a:t>
          </a:r>
        </a:p>
      </dgm:t>
    </dgm:pt>
    <dgm:pt modelId="{3B3E81B0-6661-417B-8C49-35CB8C9559D8}" type="parTrans" cxnId="{55DA0953-6505-49BE-B8D6-F3D1F98868BD}">
      <dgm:prSet/>
      <dgm:spPr/>
      <dgm:t>
        <a:bodyPr/>
        <a:lstStyle/>
        <a:p>
          <a:endParaRPr lang="en-US"/>
        </a:p>
      </dgm:t>
    </dgm:pt>
    <dgm:pt modelId="{066A0785-9FEF-423E-82E0-835EC390A89F}" type="sibTrans" cxnId="{55DA0953-6505-49BE-B8D6-F3D1F98868BD}">
      <dgm:prSet/>
      <dgm:spPr/>
      <dgm:t>
        <a:bodyPr/>
        <a:lstStyle/>
        <a:p>
          <a:endParaRPr lang="en-US"/>
        </a:p>
      </dgm:t>
    </dgm:pt>
    <dgm:pt modelId="{AEA6CC42-B005-4CA9-B864-51BB940966ED}">
      <dgm:prSet phldrT="[Text]" custT="1"/>
      <dgm:spPr/>
      <dgm:t>
        <a:bodyPr/>
        <a:lstStyle/>
        <a:p>
          <a:pPr algn="ctr"/>
          <a:endParaRPr lang="en-US" sz="1800" b="1" dirty="0">
            <a:solidFill>
              <a:srgbClr val="C00000"/>
            </a:solidFill>
          </a:endParaRPr>
        </a:p>
        <a:p>
          <a:pPr algn="ctr"/>
          <a:r>
            <a:rPr lang="en-US" sz="1800" b="1" dirty="0">
              <a:solidFill>
                <a:srgbClr val="C00000"/>
              </a:solidFill>
            </a:rPr>
            <a:t>Fever with MODS</a:t>
          </a:r>
        </a:p>
        <a:p>
          <a:pPr algn="ctr"/>
          <a:endParaRPr lang="en-US" sz="1800" b="1" dirty="0">
            <a:solidFill>
              <a:srgbClr val="C00000"/>
            </a:solidFill>
          </a:endParaRPr>
        </a:p>
        <a:p>
          <a:pPr algn="l"/>
          <a:r>
            <a:rPr lang="en-US" sz="1800" b="1" dirty="0">
              <a:solidFill>
                <a:srgbClr val="0070C0"/>
              </a:solidFill>
            </a:rPr>
            <a:t>Scrub typhus</a:t>
          </a:r>
        </a:p>
        <a:p>
          <a:pPr algn="l"/>
          <a:r>
            <a:rPr lang="en-US" sz="1800" b="1" dirty="0">
              <a:solidFill>
                <a:srgbClr val="0070C0"/>
              </a:solidFill>
            </a:rPr>
            <a:t>Bacterial sepsis</a:t>
          </a:r>
        </a:p>
        <a:p>
          <a:pPr algn="l"/>
          <a:r>
            <a:rPr lang="en-US" sz="1800" b="1" dirty="0">
              <a:solidFill>
                <a:srgbClr val="0070C0"/>
              </a:solidFill>
            </a:rPr>
            <a:t>Dengue</a:t>
          </a:r>
        </a:p>
        <a:p>
          <a:pPr algn="l"/>
          <a:r>
            <a:rPr lang="en-US" sz="1600" b="1" dirty="0">
              <a:solidFill>
                <a:schemeClr val="tx2"/>
              </a:solidFill>
            </a:rPr>
            <a:t>Malaria</a:t>
          </a:r>
        </a:p>
        <a:p>
          <a:pPr algn="l"/>
          <a:r>
            <a:rPr lang="en-US" sz="1400" b="1" dirty="0">
              <a:solidFill>
                <a:schemeClr val="tx1"/>
              </a:solidFill>
            </a:rPr>
            <a:t>Viral hepatitis</a:t>
          </a:r>
        </a:p>
      </dgm:t>
    </dgm:pt>
    <dgm:pt modelId="{402D589C-F203-4603-9747-30D207269A6C}" type="parTrans" cxnId="{AFC5B797-6EA8-4FB0-AFE5-7B407F0855E0}">
      <dgm:prSet/>
      <dgm:spPr/>
      <dgm:t>
        <a:bodyPr/>
        <a:lstStyle/>
        <a:p>
          <a:endParaRPr lang="en-US"/>
        </a:p>
      </dgm:t>
    </dgm:pt>
    <dgm:pt modelId="{5B41BF0F-0799-4CD8-A5E9-1C3B085F3EBE}" type="sibTrans" cxnId="{AFC5B797-6EA8-4FB0-AFE5-7B407F0855E0}">
      <dgm:prSet/>
      <dgm:spPr/>
      <dgm:t>
        <a:bodyPr/>
        <a:lstStyle/>
        <a:p>
          <a:endParaRPr lang="en-US"/>
        </a:p>
      </dgm:t>
    </dgm:pt>
    <dgm:pt modelId="{133CA8CB-217A-455B-B3AA-D7AE00608F6E}" type="pres">
      <dgm:prSet presAssocID="{47796840-E577-4599-9F55-D2B6D5FC7052}" presName="Name0" presStyleCnt="0">
        <dgm:presLayoutVars>
          <dgm:dir/>
          <dgm:resizeHandles val="exact"/>
        </dgm:presLayoutVars>
      </dgm:prSet>
      <dgm:spPr/>
    </dgm:pt>
    <dgm:pt modelId="{BCB24F7F-CBF6-41D6-B22A-22F873D9BAC9}" type="pres">
      <dgm:prSet presAssocID="{BDFFCB9E-DB86-4EE9-801D-B29FC00D2D6E}" presName="node" presStyleLbl="node1" presStyleIdx="0" presStyleCnt="5" custScaleX="112431">
        <dgm:presLayoutVars>
          <dgm:bulletEnabled val="1"/>
        </dgm:presLayoutVars>
      </dgm:prSet>
      <dgm:spPr/>
    </dgm:pt>
    <dgm:pt modelId="{A61FFBC7-ECB8-4036-BD3E-557780BAB62A}" type="pres">
      <dgm:prSet presAssocID="{058E2D8B-3EA5-4445-8B42-C293A4521BC1}" presName="sibTrans" presStyleCnt="0"/>
      <dgm:spPr/>
    </dgm:pt>
    <dgm:pt modelId="{794AC5FB-1414-420B-B406-AE49558194C4}" type="pres">
      <dgm:prSet presAssocID="{69D25A69-1A29-4E9E-AAF2-707B89D8B693}" presName="node" presStyleLbl="node1" presStyleIdx="1" presStyleCnt="5" custScaleX="100974">
        <dgm:presLayoutVars>
          <dgm:bulletEnabled val="1"/>
        </dgm:presLayoutVars>
      </dgm:prSet>
      <dgm:spPr/>
    </dgm:pt>
    <dgm:pt modelId="{028094AF-40BC-4BDE-A3A2-5BA9920F1D57}" type="pres">
      <dgm:prSet presAssocID="{738AFBD8-5D15-4646-9E64-156888C3C4CF}" presName="sibTrans" presStyleCnt="0"/>
      <dgm:spPr/>
    </dgm:pt>
    <dgm:pt modelId="{F6CAF56D-C2C3-48B7-8144-1832AC88D9E1}" type="pres">
      <dgm:prSet presAssocID="{9FAB8F36-904D-4E02-A91E-0CE12A2A2CDC}" presName="node" presStyleLbl="node1" presStyleIdx="2" presStyleCnt="5" custScaleX="102386">
        <dgm:presLayoutVars>
          <dgm:bulletEnabled val="1"/>
        </dgm:presLayoutVars>
      </dgm:prSet>
      <dgm:spPr/>
    </dgm:pt>
    <dgm:pt modelId="{6A1C3CC1-543B-4CA0-8A5C-196374F7E305}" type="pres">
      <dgm:prSet presAssocID="{707B4FD2-768B-4660-AC05-97459F80CBE5}" presName="sibTrans" presStyleCnt="0"/>
      <dgm:spPr/>
    </dgm:pt>
    <dgm:pt modelId="{F61171C2-73CD-4FA8-8D90-39099ED151AF}" type="pres">
      <dgm:prSet presAssocID="{DF06D3DC-FB8C-428B-9AAF-4A70E10ED464}" presName="node" presStyleLbl="node1" presStyleIdx="3" presStyleCnt="5" custScaleX="118314">
        <dgm:presLayoutVars>
          <dgm:bulletEnabled val="1"/>
        </dgm:presLayoutVars>
      </dgm:prSet>
      <dgm:spPr/>
    </dgm:pt>
    <dgm:pt modelId="{18598790-CF4B-4733-A12E-8C6FAA1C1FA4}" type="pres">
      <dgm:prSet presAssocID="{066A0785-9FEF-423E-82E0-835EC390A89F}" presName="sibTrans" presStyleCnt="0"/>
      <dgm:spPr/>
    </dgm:pt>
    <dgm:pt modelId="{E755BD28-9781-4E06-B6B8-3A4DCD6CB6F0}" type="pres">
      <dgm:prSet presAssocID="{AEA6CC42-B005-4CA9-B864-51BB940966ED}" presName="node" presStyleLbl="node1" presStyleIdx="4" presStyleCnt="5">
        <dgm:presLayoutVars>
          <dgm:bulletEnabled val="1"/>
        </dgm:presLayoutVars>
      </dgm:prSet>
      <dgm:spPr/>
    </dgm:pt>
  </dgm:ptLst>
  <dgm:cxnLst>
    <dgm:cxn modelId="{A8F8E305-9456-4D26-B4B6-D4960D9079A3}" srcId="{47796840-E577-4599-9F55-D2B6D5FC7052}" destId="{69D25A69-1A29-4E9E-AAF2-707B89D8B693}" srcOrd="1" destOrd="0" parTransId="{C5FCBA25-B768-4751-ADC0-8E9B26B07930}" sibTransId="{738AFBD8-5D15-4646-9E64-156888C3C4CF}"/>
    <dgm:cxn modelId="{097D760E-D328-45C8-BBBD-2BC02E3A053E}" type="presOf" srcId="{69D25A69-1A29-4E9E-AAF2-707B89D8B693}" destId="{794AC5FB-1414-420B-B406-AE49558194C4}" srcOrd="0" destOrd="0" presId="urn:microsoft.com/office/officeart/2005/8/layout/hList6"/>
    <dgm:cxn modelId="{8DD36735-9534-41D6-AD9F-0C48970BDE74}" type="presOf" srcId="{9FAB8F36-904D-4E02-A91E-0CE12A2A2CDC}" destId="{F6CAF56D-C2C3-48B7-8144-1832AC88D9E1}" srcOrd="0" destOrd="0" presId="urn:microsoft.com/office/officeart/2005/8/layout/hList6"/>
    <dgm:cxn modelId="{F404746C-558B-452D-B831-5765BE2272B5}" type="presOf" srcId="{DF06D3DC-FB8C-428B-9AAF-4A70E10ED464}" destId="{F61171C2-73CD-4FA8-8D90-39099ED151AF}" srcOrd="0" destOrd="0" presId="urn:microsoft.com/office/officeart/2005/8/layout/hList6"/>
    <dgm:cxn modelId="{5804AA6F-4C36-402C-A778-BF5495A1E249}" type="presOf" srcId="{BDFFCB9E-DB86-4EE9-801D-B29FC00D2D6E}" destId="{BCB24F7F-CBF6-41D6-B22A-22F873D9BAC9}" srcOrd="0" destOrd="0" presId="urn:microsoft.com/office/officeart/2005/8/layout/hList6"/>
    <dgm:cxn modelId="{55DA0953-6505-49BE-B8D6-F3D1F98868BD}" srcId="{47796840-E577-4599-9F55-D2B6D5FC7052}" destId="{DF06D3DC-FB8C-428B-9AAF-4A70E10ED464}" srcOrd="3" destOrd="0" parTransId="{3B3E81B0-6661-417B-8C49-35CB8C9559D8}" sibTransId="{066A0785-9FEF-423E-82E0-835EC390A89F}"/>
    <dgm:cxn modelId="{AFC5B797-6EA8-4FB0-AFE5-7B407F0855E0}" srcId="{47796840-E577-4599-9F55-D2B6D5FC7052}" destId="{AEA6CC42-B005-4CA9-B864-51BB940966ED}" srcOrd="4" destOrd="0" parTransId="{402D589C-F203-4603-9747-30D207269A6C}" sibTransId="{5B41BF0F-0799-4CD8-A5E9-1C3B085F3EBE}"/>
    <dgm:cxn modelId="{AB19CAA0-9950-4B6B-9588-0E761E5CB3F0}" srcId="{47796840-E577-4599-9F55-D2B6D5FC7052}" destId="{BDFFCB9E-DB86-4EE9-801D-B29FC00D2D6E}" srcOrd="0" destOrd="0" parTransId="{A26CB42E-30CB-413E-953E-B1AB7D3E2BA8}" sibTransId="{058E2D8B-3EA5-4445-8B42-C293A4521BC1}"/>
    <dgm:cxn modelId="{110F08C8-2785-4EEA-97EE-E46E28A58BA5}" type="presOf" srcId="{AEA6CC42-B005-4CA9-B864-51BB940966ED}" destId="{E755BD28-9781-4E06-B6B8-3A4DCD6CB6F0}" srcOrd="0" destOrd="0" presId="urn:microsoft.com/office/officeart/2005/8/layout/hList6"/>
    <dgm:cxn modelId="{4302C2CC-7BA8-4828-91D2-22DC194602E0}" type="presOf" srcId="{47796840-E577-4599-9F55-D2B6D5FC7052}" destId="{133CA8CB-217A-455B-B3AA-D7AE00608F6E}" srcOrd="0" destOrd="0" presId="urn:microsoft.com/office/officeart/2005/8/layout/hList6"/>
    <dgm:cxn modelId="{8C31E5F0-E07B-4AB2-8A92-4122B4E42FD7}" srcId="{47796840-E577-4599-9F55-D2B6D5FC7052}" destId="{9FAB8F36-904D-4E02-A91E-0CE12A2A2CDC}" srcOrd="2" destOrd="0" parTransId="{D1D8828D-1051-4A02-B535-D2E481E0D70B}" sibTransId="{707B4FD2-768B-4660-AC05-97459F80CBE5}"/>
    <dgm:cxn modelId="{A1EA0612-04E8-4948-9E0A-12267AF71DCC}" type="presParOf" srcId="{133CA8CB-217A-455B-B3AA-D7AE00608F6E}" destId="{BCB24F7F-CBF6-41D6-B22A-22F873D9BAC9}" srcOrd="0" destOrd="0" presId="urn:microsoft.com/office/officeart/2005/8/layout/hList6"/>
    <dgm:cxn modelId="{835E04A5-AE60-4C66-AA10-B1E67B117EED}" type="presParOf" srcId="{133CA8CB-217A-455B-B3AA-D7AE00608F6E}" destId="{A61FFBC7-ECB8-4036-BD3E-557780BAB62A}" srcOrd="1" destOrd="0" presId="urn:microsoft.com/office/officeart/2005/8/layout/hList6"/>
    <dgm:cxn modelId="{CE68F3DE-472A-49E7-9394-C8C6B0B02768}" type="presParOf" srcId="{133CA8CB-217A-455B-B3AA-D7AE00608F6E}" destId="{794AC5FB-1414-420B-B406-AE49558194C4}" srcOrd="2" destOrd="0" presId="urn:microsoft.com/office/officeart/2005/8/layout/hList6"/>
    <dgm:cxn modelId="{78E2227F-F134-4A6C-9DA1-A7903168D30F}" type="presParOf" srcId="{133CA8CB-217A-455B-B3AA-D7AE00608F6E}" destId="{028094AF-40BC-4BDE-A3A2-5BA9920F1D57}" srcOrd="3" destOrd="0" presId="urn:microsoft.com/office/officeart/2005/8/layout/hList6"/>
    <dgm:cxn modelId="{753FDFEA-C9EE-4C56-B509-085E41CC4BD1}" type="presParOf" srcId="{133CA8CB-217A-455B-B3AA-D7AE00608F6E}" destId="{F6CAF56D-C2C3-48B7-8144-1832AC88D9E1}" srcOrd="4" destOrd="0" presId="urn:microsoft.com/office/officeart/2005/8/layout/hList6"/>
    <dgm:cxn modelId="{9847A40C-754D-42BF-837E-DDD41EA82145}" type="presParOf" srcId="{133CA8CB-217A-455B-B3AA-D7AE00608F6E}" destId="{6A1C3CC1-543B-4CA0-8A5C-196374F7E305}" srcOrd="5" destOrd="0" presId="urn:microsoft.com/office/officeart/2005/8/layout/hList6"/>
    <dgm:cxn modelId="{533FF49F-3D9F-4A43-927A-D79AE0CF008E}" type="presParOf" srcId="{133CA8CB-217A-455B-B3AA-D7AE00608F6E}" destId="{F61171C2-73CD-4FA8-8D90-39099ED151AF}" srcOrd="6" destOrd="0" presId="urn:microsoft.com/office/officeart/2005/8/layout/hList6"/>
    <dgm:cxn modelId="{BC4E1407-5034-4297-9C32-8A6CBF2F34FB}" type="presParOf" srcId="{133CA8CB-217A-455B-B3AA-D7AE00608F6E}" destId="{18598790-CF4B-4733-A12E-8C6FAA1C1FA4}" srcOrd="7" destOrd="0" presId="urn:microsoft.com/office/officeart/2005/8/layout/hList6"/>
    <dgm:cxn modelId="{BEB86323-B80B-4AC6-B785-CF27A140C7DA}" type="presParOf" srcId="{133CA8CB-217A-455B-B3AA-D7AE00608F6E}" destId="{E755BD28-9781-4E06-B6B8-3A4DCD6CB6F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24F7F-CBF6-41D6-B22A-22F873D9BAC9}">
      <dsp:nvSpPr>
        <dsp:cNvPr id="0" name=""/>
        <dsp:cNvSpPr/>
      </dsp:nvSpPr>
      <dsp:spPr>
        <a:xfrm rot="16200000">
          <a:off x="-1393918" y="1394618"/>
          <a:ext cx="4702560" cy="191332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Undifferentiated fever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Typhoid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Malaria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Dengue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Leptospirosis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5400000">
        <a:off x="701" y="940511"/>
        <a:ext cx="1913322" cy="2821536"/>
      </dsp:txXfrm>
    </dsp:sp>
    <dsp:sp modelId="{794AC5FB-1414-420B-B406-AE49558194C4}">
      <dsp:nvSpPr>
        <dsp:cNvPr id="0" name=""/>
        <dsp:cNvSpPr/>
      </dsp:nvSpPr>
      <dsp:spPr>
        <a:xfrm rot="16200000">
          <a:off x="549551" y="1492104"/>
          <a:ext cx="4702560" cy="171835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Fever with thrombo-cytopenia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Dengue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Scrub typhus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Malaria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Leptospirosis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Meningococcemia</a:t>
          </a:r>
        </a:p>
      </dsp:txBody>
      <dsp:txXfrm rot="5400000">
        <a:off x="2041656" y="940511"/>
        <a:ext cx="1718350" cy="2821536"/>
      </dsp:txXfrm>
    </dsp:sp>
    <dsp:sp modelId="{F6CAF56D-C2C3-48B7-8144-1832AC88D9E1}">
      <dsp:nvSpPr>
        <dsp:cNvPr id="0" name=""/>
        <dsp:cNvSpPr/>
      </dsp:nvSpPr>
      <dsp:spPr>
        <a:xfrm rot="16200000">
          <a:off x="2407549" y="1480090"/>
          <a:ext cx="4702560" cy="174237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Fever with ARDS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Scrub typhus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H1N1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Malaria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Dengue</a:t>
          </a:r>
        </a:p>
      </dsp:txBody>
      <dsp:txXfrm rot="5400000">
        <a:off x="3887639" y="940512"/>
        <a:ext cx="1742379" cy="2821536"/>
      </dsp:txXfrm>
    </dsp:sp>
    <dsp:sp modelId="{F61171C2-73CD-4FA8-8D90-39099ED151AF}">
      <dsp:nvSpPr>
        <dsp:cNvPr id="0" name=""/>
        <dsp:cNvSpPr/>
      </dsp:nvSpPr>
      <dsp:spPr>
        <a:xfrm rot="16200000">
          <a:off x="4413091" y="1344560"/>
          <a:ext cx="4702560" cy="201343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Fever with encephalopathy</a:t>
          </a:r>
          <a:endParaRPr lang="en-US" sz="14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C0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Viral encephalitis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(Herpes, JE)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Scrub typhus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Cerebral malaria</a:t>
          </a:r>
        </a:p>
      </dsp:txBody>
      <dsp:txXfrm rot="5400000">
        <a:off x="5757652" y="940511"/>
        <a:ext cx="2013438" cy="2821536"/>
      </dsp:txXfrm>
    </dsp:sp>
    <dsp:sp modelId="{E755BD28-9781-4E06-B6B8-3A4DCD6CB6F0}">
      <dsp:nvSpPr>
        <dsp:cNvPr id="0" name=""/>
        <dsp:cNvSpPr/>
      </dsp:nvSpPr>
      <dsp:spPr>
        <a:xfrm rot="16200000">
          <a:off x="6398331" y="1500392"/>
          <a:ext cx="4702560" cy="170177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Fever with MODS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C0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Scrub typhus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Bacterial sepsis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</a:rPr>
            <a:t>Dengue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Malaria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Viral hepatitis</a:t>
          </a:r>
        </a:p>
      </dsp:txBody>
      <dsp:txXfrm rot="5400000">
        <a:off x="7898723" y="940512"/>
        <a:ext cx="1701775" cy="282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8F7C09-5AE7-4C3B-B213-E0196BF656AC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E233009-DEF6-4588-B98E-79140C02AE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29e7c55e2842db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29e7c55e2842db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EFC1B-653D-460E-8CB3-5CC7780517BE}" type="slidenum">
              <a:rPr lang="en-US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1244-7EC4-4449-A2C7-BF94CEFEE1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1244-7EC4-4449-A2C7-BF94CEFEE1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1244-7EC4-4449-A2C7-BF94CEFEE1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29e7c55e2842db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29e7c55e2842db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29e7c55e2842db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29e7c55e2842db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29e7c55e2842db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29e7c55e2842db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03F22-8C2B-48FD-B92F-E80C40DD25A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0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2600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8B0B6-D8DC-43FA-B9A5-23F4A570A3BA}" type="slidenum">
              <a:rPr lang="en-US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ABA4-33C9-46ED-A7FE-C4C1F444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8BAB-6737-4F89-BE5B-BFF76602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B692-EE37-452A-A03B-F59FDE2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63CE-18C1-4352-A0C6-79ED3DF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165B-BD12-485C-BF88-37EA91B2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9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DEDF-F847-46E9-8AB2-98001EA7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73C9-39E1-4C76-B013-600F0C1F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261B4-7D59-45B4-94E3-114039CE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2266-5CE8-439B-A7A8-CE4B393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F9A5-9F99-4BB1-BB65-ABC0CA7E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4273-03CD-418D-A774-F3C843CF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6B7F-8DE0-4C65-B1C1-5D1C90C9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94FD-DB38-462D-83C5-737BC7F9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714C-C427-4D6B-BB26-205AE42A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F30FA-631C-47B4-AE87-380045E9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98F6-29B0-4A8A-A5EF-61451282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0A97-BDEF-456A-AF47-74CB7996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54E1-040D-4B64-9328-F7B4C2023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4926-3AA8-4D63-9A9F-D3540480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5C4CE-C405-4315-BF3B-31F2195E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3D24C-E1F7-409F-A048-5300656F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173-9C70-4014-8452-0FB080A0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2D59-EAF7-40AE-BE33-961ED5E6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6BFE9-42A8-4142-9CA1-2BE186C74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06C4B-4454-4C10-A12F-64C32CA6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59D0-5AD0-48B0-8EA1-D347AE0B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48E4C-5158-44D7-B418-51EFDD5B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BD8EA-0931-4AF3-995F-33ED7853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113D-33C3-4497-9C41-FE7AE26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3F4B-8DC7-4302-AE7D-73ED33F4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E7825-4E8D-45AC-AD61-942208DE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B4B8D-72C5-4534-9596-32C6A815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1F7C-375B-4CDD-8BF5-B5E35DDE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3F73A-0C42-4EA5-82FE-7142F30A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4A6F6-93C8-44DC-A7C5-5F4C80B7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3790A-8D13-46EE-918B-A3768880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E167-B0AB-420C-9719-0614A5C8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A1ADB-29F8-420A-A21C-1F47DCE3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FE498-24D9-48E2-8754-47396E870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13E3B-8D42-4ACA-A079-CC1D035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9428-D1F8-4F84-AB06-0E2D9CDC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90400-8015-476B-9DA6-B00E4FB3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6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A3A9-A7B3-43B3-A950-D95548C3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9CDCC-6E15-4718-BC9C-BF67AE8BF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3E23-A2F2-4889-A457-5E4A086C0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C6BD-188F-4FF0-8CC8-605CC29B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C6A4-D8D8-4739-B84E-BD9C9CE2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6EBC-B919-4978-A8B4-3FA5FC1E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8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0779-DEF9-4987-AF9E-A44D28B9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58E5B-1F06-417C-8C30-D24A19890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2B74-9416-4341-998D-70E431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C631-3324-473D-9AEF-B98F0E65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5BE0-C906-4C2C-9EC6-1A3AD00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50FE9-33CD-4623-B5DC-3FB9A57B0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1BD7C-2F11-443A-BA30-543C1D60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022B-FD70-4B74-B450-A5AB7DB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233D-8FAC-4218-B582-067342C8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2318-F9A8-4263-A907-C690CE4D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7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6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83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6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0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5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3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04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3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20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04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66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ABA4-33C9-46ED-A7FE-C4C1F444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8BAB-6737-4F89-BE5B-BFF76602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B692-EE37-452A-A03B-F59FDE2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63CE-18C1-4352-A0C6-79ED3DF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165B-BD12-485C-BF88-37EA91B2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7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DEDF-F847-46E9-8AB2-98001EA7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73C9-39E1-4C76-B013-600F0C1F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261B4-7D59-45B4-94E3-114039CE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2266-5CE8-439B-A7A8-CE4B393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F9A5-9F99-4BB1-BB65-ABC0CA7E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9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4273-03CD-418D-A774-F3C843CF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6B7F-8DE0-4C65-B1C1-5D1C90C9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94FD-DB38-462D-83C5-737BC7F9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714C-C427-4D6B-BB26-205AE42A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F30FA-631C-47B4-AE87-380045E9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3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98F6-29B0-4A8A-A5EF-61451282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0A97-BDEF-456A-AF47-74CB7996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54E1-040D-4B64-9328-F7B4C2023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4926-3AA8-4D63-9A9F-D3540480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5C4CE-C405-4315-BF3B-31F2195E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3D24C-E1F7-409F-A048-5300656F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31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173-9C70-4014-8452-0FB080A0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2D59-EAF7-40AE-BE33-961ED5E6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6BFE9-42A8-4142-9CA1-2BE186C74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06C4B-4454-4C10-A12F-64C32CA6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59D0-5AD0-48B0-8EA1-D347AE0B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48E4C-5158-44D7-B418-51EFDD5B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BD8EA-0931-4AF3-995F-33ED7853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113D-33C3-4497-9C41-FE7AE26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94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3F4B-8DC7-4302-AE7D-73ED33F4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E7825-4E8D-45AC-AD61-942208DE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B4B8D-72C5-4534-9596-32C6A815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1F7C-375B-4CDD-8BF5-B5E35DDE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47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3F73A-0C42-4EA5-82FE-7142F30A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4A6F6-93C8-44DC-A7C5-5F4C80B7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3790A-8D13-46EE-918B-A3768880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3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E167-B0AB-420C-9719-0614A5C8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A1ADB-29F8-420A-A21C-1F47DCE3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FE498-24D9-48E2-8754-47396E870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13E3B-8D42-4ACA-A079-CC1D035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9428-D1F8-4F84-AB06-0E2D9CDC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90400-8015-476B-9DA6-B00E4FB3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75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A3A9-A7B3-43B3-A950-D95548C3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9CDCC-6E15-4718-BC9C-BF67AE8BF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3E23-A2F2-4889-A457-5E4A086C0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C6BD-188F-4FF0-8CC8-605CC29B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C6A4-D8D8-4739-B84E-BD9C9CE2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6EBC-B919-4978-A8B4-3FA5FC1E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90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0779-DEF9-4987-AF9E-A44D28B9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58E5B-1F06-417C-8C30-D24A19890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2B74-9416-4341-998D-70E431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C631-3324-473D-9AEF-B98F0E65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5BE0-C906-4C2C-9EC6-1A3AD00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7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50FE9-33CD-4623-B5DC-3FB9A57B0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1BD7C-2F11-443A-BA30-543C1D60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022B-FD70-4B74-B450-A5AB7DB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233D-8FAC-4218-B582-067342C8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2318-F9A8-4263-A907-C690CE4D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4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F708-A69F-4417-B72F-6A40EB7CFB3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EA6D-5AF4-49F1-9787-B6D06D78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74CAF-6582-4927-8BC2-4168ED81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FBD3-4C75-46B5-929B-54C145B6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780A-D56A-4B9D-A463-130B2F4C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F1D9-FFF5-476B-AEE3-C1967E4D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7A38-5B20-46BD-8EC8-9335418A8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8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74CAF-6582-4927-8BC2-4168ED81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FBD3-4C75-46B5-929B-54C145B6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780A-D56A-4B9D-A463-130B2F4C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29-03-2026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F1D9-FFF5-476B-AEE3-C1967E4D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7A38-5B20-46BD-8EC8-9335418A8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5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6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2.png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8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3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5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344" y="673923"/>
            <a:ext cx="11137237" cy="1800200"/>
          </a:xfrm>
          <a:solidFill>
            <a:srgbClr val="0020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Dengue Case Management:  Pediatric Age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2757" y="3429000"/>
            <a:ext cx="864096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Anupam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Sinha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Professor, Pediatrics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TGMCH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2576-821B-336D-2A31-71BEAD04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Possibilities ??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1F506-F4B6-7CAC-BDCD-D809D047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Scrub Typhus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Severe Dengue 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Pneumonia with MODS</a:t>
            </a:r>
          </a:p>
          <a:p>
            <a:pPr>
              <a:lnSpc>
                <a:spcPct val="150000"/>
              </a:lnSpc>
            </a:pPr>
            <a:r>
              <a:rPr lang="en-IN" dirty="0"/>
              <a:t>Severe malaria 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</a:rPr>
              <a:t>Leptospira </a:t>
            </a:r>
          </a:p>
          <a:p>
            <a:pPr>
              <a:lnSpc>
                <a:spcPct val="150000"/>
              </a:lnSpc>
            </a:pPr>
            <a:r>
              <a:rPr lang="en-IN" dirty="0"/>
              <a:t>Vasculitis group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954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3" y="71438"/>
            <a:ext cx="8764588" cy="6572250"/>
            <a:chOff x="71406" y="71414"/>
            <a:chExt cx="8691594" cy="6572274"/>
          </a:xfrm>
        </p:grpSpPr>
        <p:sp>
          <p:nvSpPr>
            <p:cNvPr id="13" name="Down Arrow 12"/>
            <p:cNvSpPr/>
            <p:nvPr/>
          </p:nvSpPr>
          <p:spPr>
            <a:xfrm>
              <a:off x="7716104" y="6038848"/>
              <a:ext cx="96032" cy="2698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81540" y="642938"/>
              <a:ext cx="8381460" cy="6000750"/>
              <a:chOff x="381540" y="512721"/>
              <a:chExt cx="8381460" cy="6000792"/>
            </a:xfrm>
          </p:grpSpPr>
          <p:pic>
            <p:nvPicPr>
              <p:cNvPr id="20493" name="Object 2"/>
              <p:cNvPicPr>
                <a:picLocks noChangeArrowheads="1"/>
              </p:cNvPicPr>
              <p:nvPr/>
            </p:nvPicPr>
            <p:blipFill>
              <a:blip r:embed="rId3" cstate="print"/>
              <a:srcRect l="-121" t="-693" b="-1248"/>
              <a:stretch>
                <a:fillRect/>
              </a:stretch>
            </p:blipFill>
            <p:spPr bwMode="auto">
              <a:xfrm>
                <a:off x="500034" y="512721"/>
                <a:ext cx="8153400" cy="2843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381540" y="3505168"/>
                <a:ext cx="8381460" cy="3008345"/>
                <a:chOff x="1080475" y="3468655"/>
                <a:chExt cx="7453925" cy="3008345"/>
              </a:xfrm>
            </p:grpSpPr>
            <p:sp>
              <p:nvSpPr>
                <p:cNvPr id="911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20155" y="6180134"/>
                  <a:ext cx="3246742" cy="285753"/>
                </a:xfrm>
                <a:prstGeom prst="rect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n-US" altLang="en-US" sz="1200" b="1">
                      <a:solidFill>
                        <a:srgbClr val="FF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Close Monitoring and possibly Hospitalization</a:t>
                  </a:r>
                  <a:endParaRPr lang="en-US" altLang="en-US" sz="2800">
                    <a:solidFill>
                      <a:prstClr val="black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0474" y="3468655"/>
                  <a:ext cx="1407061" cy="243842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en-US" altLang="en-US" sz="1200" b="1">
                      <a:solidFill>
                        <a:prstClr val="black"/>
                      </a:solidFill>
                      <a:cs typeface="Times New Roman" pitchFamily="18" charset="0"/>
                    </a:rPr>
                    <a:t>A.</a:t>
                  </a:r>
                  <a:r>
                    <a:rPr lang="en-US" altLang="en-US" sz="1200">
                      <a:solidFill>
                        <a:prstClr val="black"/>
                      </a:solidFill>
                      <a:cs typeface="Times New Roman" pitchFamily="18" charset="0"/>
                    </a:rPr>
                    <a:t> Undifferentiated DF</a:t>
                  </a:r>
                  <a:endParaRPr lang="en-US" altLang="en-US" sz="110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altLang="en-US" sz="1200" b="1">
                      <a:solidFill>
                        <a:prstClr val="black"/>
                      </a:solidFill>
                      <a:cs typeface="Arial" charset="0"/>
                    </a:rPr>
                    <a:t>B.</a:t>
                  </a:r>
                  <a:r>
                    <a:rPr lang="en-US" altLang="en-US" sz="1200">
                      <a:solidFill>
                        <a:prstClr val="black"/>
                      </a:solidFill>
                      <a:cs typeface="Arial" charset="0"/>
                    </a:rPr>
                    <a:t> F̽</a:t>
                  </a:r>
                  <a:r>
                    <a:rPr lang="en-US" altLang="en-US" sz="1200">
                      <a:solidFill>
                        <a:prstClr val="black"/>
                      </a:solidFill>
                      <a:ea typeface="Calibri" pitchFamily="34" charset="0"/>
                      <a:cs typeface="Mangal" pitchFamily="18" charset="0"/>
                    </a:rPr>
                    <a:t>ever</a:t>
                  </a:r>
                  <a:r>
                    <a:rPr lang="en-US" altLang="en-US" sz="1200">
                      <a:solidFill>
                        <a:prstClr val="black"/>
                      </a:solidFill>
                      <a:cs typeface="Arial" charset="0"/>
                    </a:rPr>
                    <a:t> without complication like bleeding, hypotension and organ involvement  </a:t>
                  </a:r>
                  <a:endParaRPr lang="en-US" altLang="en-US" sz="110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altLang="en-US" sz="1200" b="1">
                      <a:solidFill>
                        <a:prstClr val="black"/>
                      </a:solidFill>
                      <a:cs typeface="Arial" charset="0"/>
                    </a:rPr>
                    <a:t>C</a:t>
                  </a:r>
                  <a:r>
                    <a:rPr lang="en-US" altLang="en-US" sz="1200">
                      <a:solidFill>
                        <a:prstClr val="black"/>
                      </a:solidFill>
                      <a:cs typeface="Arial" charset="0"/>
                    </a:rPr>
                    <a:t>. Without evidence of capillary leakage</a:t>
                  </a:r>
                  <a:endParaRPr lang="en-US" altLang="en-US" sz="110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endParaRPr lang="en-US" altLang="en-US" sz="2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9115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638742" y="3505168"/>
                  <a:ext cx="1626871" cy="234952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C0D9"/>
                    </a:gs>
                  </a:gsLst>
                  <a:lin ang="5400000" scaled="1"/>
                </a:gradFill>
                <a:ln w="12700">
                  <a:solidFill>
                    <a:srgbClr val="B2A1C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Infants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Old age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Diabetes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Hypertension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Pregnancy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CAD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Hemoglobinopathies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Immunocompromized patient 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Patient on steroids, anticoagulants or immunosuppressants.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defRPr/>
                  </a:pPr>
                  <a:endParaRPr lang="en-US" altLang="en-US" sz="28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1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01419" y="3478180"/>
                  <a:ext cx="2041289" cy="234635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C0D9"/>
                    </a:gs>
                  </a:gsLst>
                  <a:lin ang="5400000" scaled="1"/>
                </a:gradFill>
                <a:ln w="12700">
                  <a:solidFill>
                    <a:srgbClr val="B2A1C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en-US" altLang="en-US" sz="1200" b="1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A.  </a:t>
                  </a: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DF with warning signs and 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      symptoms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Recurrent vomiting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Abdominal pain/ tenderness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General weakness/ letharginess/ restless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Minor bleeding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Mild pleural effusion/ ascites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Hepatomegaly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buFontTx/>
                    <a:buChar char="•"/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Increased Hct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en-US" altLang="en-US" sz="1200" b="1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B. </a:t>
                  </a: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DHF Gr I &amp; II with minor 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defRPr/>
                  </a:pPr>
                  <a:r>
                    <a:rPr lang="en-US" altLang="en-US" sz="1200">
                      <a:solidFill>
                        <a:prstClr val="black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</a:rPr>
                    <a:t>     bleeds</a:t>
                  </a:r>
                  <a:endParaRPr lang="en-US" altLang="en-US" sz="11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  <a:p>
                  <a:pPr>
                    <a:defRPr/>
                  </a:pPr>
                  <a:endParaRPr lang="en-US" altLang="en-US" sz="2800">
                    <a:solidFill>
                      <a:prstClr val="black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1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564513" y="3478180"/>
                  <a:ext cx="1969887" cy="245112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A. DF with significant  </a:t>
                  </a:r>
                </a:p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A. </a:t>
                  </a:r>
                  <a:r>
                    <a:rPr lang="en-US" altLang="en-US" sz="1100" b="1" dirty="0">
                      <a:solidFill>
                        <a:prstClr val="black"/>
                      </a:solidFill>
                      <a:cs typeface="Arial" charset="0"/>
                    </a:rPr>
                    <a:t>Severe plasma leak</a:t>
                  </a:r>
                </a:p>
                <a:p>
                  <a:pPr>
                    <a:defRPr/>
                  </a:pPr>
                  <a:endParaRPr lang="en-US" altLang="en-US" sz="1100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B. (</a:t>
                  </a:r>
                  <a:r>
                    <a:rPr lang="en-US" altLang="en-US" sz="1100" dirty="0" err="1">
                      <a:solidFill>
                        <a:prstClr val="black"/>
                      </a:solidFill>
                      <a:cs typeface="Arial" charset="0"/>
                    </a:rPr>
                    <a:t>i</a:t>
                  </a: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) DHF with significant hemorrhage with or without shock</a:t>
                  </a:r>
                </a:p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(ii) DHF III &amp; IV̽ (DSS) with shock  with or without significant hemorrhage</a:t>
                  </a:r>
                </a:p>
                <a:p>
                  <a:pPr>
                    <a:defRPr/>
                  </a:pPr>
                  <a:endParaRPr lang="en-US" altLang="en-US" sz="1100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C. Severe organ involvement (Expanded Dengue  Syndrome)</a:t>
                  </a:r>
                </a:p>
                <a:p>
                  <a:pPr>
                    <a:defRPr/>
                  </a:pPr>
                  <a:endParaRPr lang="en-US" altLang="en-US" sz="1100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>
                    <a:defRPr/>
                  </a:pPr>
                  <a:r>
                    <a:rPr lang="en-US" altLang="en-US" sz="1100" dirty="0">
                      <a:solidFill>
                        <a:prstClr val="black"/>
                      </a:solidFill>
                      <a:cs typeface="Arial" charset="0"/>
                    </a:rPr>
                    <a:t>D. Metabolites and electrolytes abnormalities</a:t>
                  </a:r>
                </a:p>
                <a:p>
                  <a:pPr>
                    <a:defRPr/>
                  </a:pPr>
                  <a:endParaRPr lang="en-US" altLang="en-US" sz="11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9115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564513" y="6167434"/>
                  <a:ext cx="1969887" cy="30956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E5B8B7"/>
                    </a:gs>
                  </a:gsLst>
                  <a:lin ang="5400000" scaled="1"/>
                </a:gradFill>
                <a:ln w="12700">
                  <a:solidFill>
                    <a:srgbClr val="D99594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n-US" altLang="en-US" sz="1200" b="1">
                      <a:solidFill>
                        <a:srgbClr val="FF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Tertiary level care</a:t>
                  </a:r>
                  <a:endParaRPr lang="en-US" altLang="en-US" sz="2800">
                    <a:solidFill>
                      <a:prstClr val="black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80474" y="6186484"/>
                  <a:ext cx="1475665" cy="254003"/>
                </a:xfrm>
                <a:prstGeom prst="rect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EAF1DD"/>
                    </a:gs>
                    <a:gs pos="100000">
                      <a:srgbClr val="C2D69B"/>
                    </a:gs>
                  </a:gsLst>
                  <a:lin ang="18900000" scaled="1"/>
                </a:gradFill>
                <a:ln w="1270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n-US" altLang="en-US" sz="1200" b="1">
                      <a:solidFill>
                        <a:srgbClr val="FF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Home Management </a:t>
                  </a:r>
                  <a:endParaRPr lang="en-US" altLang="en-US" sz="2800">
                    <a:solidFill>
                      <a:prstClr val="black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1" name="Down Arrow 10"/>
            <p:cNvSpPr/>
            <p:nvPr/>
          </p:nvSpPr>
          <p:spPr bwMode="auto">
            <a:xfrm flipH="1">
              <a:off x="1116727" y="6092823"/>
              <a:ext cx="45655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flipH="1">
              <a:off x="4787945" y="6021386"/>
              <a:ext cx="70843" cy="2873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>
              <a:off x="1097836" y="2276459"/>
              <a:ext cx="45655" cy="13668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>
              <a:off x="2747680" y="3428988"/>
              <a:ext cx="47228" cy="214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5186238" y="3428988"/>
              <a:ext cx="45654" cy="2159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7163533" y="2276459"/>
              <a:ext cx="50377" cy="14382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406" y="71414"/>
              <a:ext cx="3500462" cy="461667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I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Dengue case classification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 flipH="1">
              <a:off x="2916128" y="6061073"/>
              <a:ext cx="69268" cy="2476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49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247903" y="363639"/>
            <a:ext cx="78105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 IN  NEONATES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247900" y="1390838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it  common?                     	Rare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03" y="2295526"/>
            <a:ext cx="78105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it occur?                                  </a:t>
            </a:r>
          </a:p>
          <a:p>
            <a:pPr>
              <a:defRPr/>
            </a:pPr>
            <a:r>
              <a:rPr lang="en-US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Vertical  transmission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In late third trimester of pregnancy</a:t>
            </a:r>
          </a:p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Consider dengue incubation period</a:t>
            </a:r>
          </a:p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>
              <a:defRPr/>
            </a:pP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2. Vector transmission?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7903" y="5354506"/>
            <a:ext cx="78105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baby born to a mother with dengue infection for a minimum period of two weeks after birth</a:t>
            </a:r>
          </a:p>
        </p:txBody>
      </p:sp>
    </p:spTree>
    <p:extLst>
      <p:ext uri="{BB962C8B-B14F-4D97-AF65-F5344CB8AC3E}">
        <p14:creationId xmlns:p14="http://schemas.microsoft.com/office/powerpoint/2010/main" val="42102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52686" y="365132"/>
            <a:ext cx="8047807" cy="1047647"/>
          </a:xfr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Features of Dengue in neonates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2" y="1600200"/>
            <a:ext cx="8008883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                   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Full spectrum of disease can occur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Fever,  skin rash	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Bleeding manifestation:  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Nose bleeding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bleeding         - Pulmonary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haemorrhage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- Intracranial bleeding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Hepatic &amp; Multi-organ failure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Maternal Dengue near term: May be an important clue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Anaemia, leucopenia, thrombocytopenia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Close D/D –Neonatal sepsis, Congenital Infection</a:t>
            </a:r>
          </a:p>
          <a:p>
            <a:pPr algn="ctr"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clinical Suspicion required for Diagnosis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75520" y="15979"/>
            <a:ext cx="8640960" cy="7080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Dengue in infants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62" y="1086174"/>
            <a:ext cx="11801475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Most  susceptible: Babies between 4 to 9 months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Severe dengue is common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NS1Ag  may be missed before 6 months of age due to presence of maternal antibody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Convulsions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hepatic dysfunction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more commonly  affect infants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Dengue in infants can be severe (DHF/ DSS/ their complications) in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infection 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Complications of fluid overload were found more often in the infants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Mortality in this age group is 4 times higher</a:t>
            </a:r>
          </a:p>
        </p:txBody>
      </p:sp>
    </p:spTree>
    <p:extLst>
      <p:ext uri="{BB962C8B-B14F-4D97-AF65-F5344CB8AC3E}">
        <p14:creationId xmlns:p14="http://schemas.microsoft.com/office/powerpoint/2010/main" val="43049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features of DF in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47800"/>
            <a:ext cx="4038600" cy="5221560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en-US" b="1" i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“Flu” like features</a:t>
            </a:r>
            <a:r>
              <a:rPr lang="en-US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High fever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Running nose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Cough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Conjunctival congestion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Vomiting, nausea, anorexia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Irritability / excessive cry</a:t>
            </a:r>
          </a:p>
          <a:p>
            <a:pPr>
              <a:defRPr/>
            </a:pPr>
            <a:r>
              <a:rPr lang="en-US" b="1" dirty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Diarrhoea like Presentation </a:t>
            </a:r>
          </a:p>
          <a:p>
            <a:pPr>
              <a:defRPr/>
            </a:pPr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Bleeding gum, nose, easy bruisabilit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 – common. </a:t>
            </a:r>
          </a:p>
          <a:p>
            <a:pPr>
              <a:defRPr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Positive tourniquet test -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infants -  sensitivity of 33%, specificity of 76%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80000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 descr="Untitl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209800"/>
            <a:ext cx="4038600" cy="2819400"/>
          </a:xfrm>
        </p:spPr>
      </p:pic>
      <p:sp>
        <p:nvSpPr>
          <p:cNvPr id="6" name="Rectangle 5"/>
          <p:cNvSpPr/>
          <p:nvPr/>
        </p:nvSpPr>
        <p:spPr>
          <a:xfrm>
            <a:off x="6248400" y="5257800"/>
            <a:ext cx="4114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000099"/>
                </a:solidFill>
                <a:latin typeface="Calibri"/>
              </a:rPr>
              <a:t>Measly look + </a:t>
            </a:r>
            <a:r>
              <a:rPr lang="en-US" b="1" i="1" dirty="0" err="1">
                <a:solidFill>
                  <a:srgbClr val="000099"/>
                </a:solidFill>
                <a:latin typeface="Calibri"/>
              </a:rPr>
              <a:t>blanchable</a:t>
            </a:r>
            <a:r>
              <a:rPr lang="en-US" b="1" i="1" dirty="0">
                <a:solidFill>
                  <a:srgbClr val="000099"/>
                </a:solidFill>
                <a:latin typeface="Calibri"/>
              </a:rPr>
              <a:t>  erythematous  flush /skin rash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118" t="19414" r="16470" b="11458"/>
          <a:stretch>
            <a:fillRect/>
          </a:stretch>
        </p:blipFill>
        <p:spPr bwMode="auto">
          <a:xfrm>
            <a:off x="1580608" y="1143000"/>
            <a:ext cx="9030789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DENGUE SEVERITY IN INFANTS, CHILDREN, AND ADULTS</a:t>
            </a:r>
          </a:p>
        </p:txBody>
      </p:sp>
    </p:spTree>
    <p:extLst>
      <p:ext uri="{BB962C8B-B14F-4D97-AF65-F5344CB8AC3E}">
        <p14:creationId xmlns:p14="http://schemas.microsoft.com/office/powerpoint/2010/main" val="338267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365130"/>
            <a:ext cx="8568952" cy="1263671"/>
          </a:xfr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features  of DF in toddlers and older children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847528" y="1628802"/>
            <a:ext cx="8568952" cy="38967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Abrupt onset high fever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Pain in orbits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Extreme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myalgia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arthralgia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 “Break bone fever”)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Vomiting, pain abdomen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Sore throat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Skin rash</a:t>
            </a:r>
          </a:p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Minor bleeding – nose/gum/easy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bruisability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4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PRADIP\Desktop\Dengue-Data\dengue-3-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35748"/>
            <a:ext cx="7920880" cy="6605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79576" y="116632"/>
            <a:ext cx="792088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of Dengue illness</a:t>
            </a:r>
            <a:endParaRPr lang="en-I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6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59C3A1-8D77-536A-677E-B612D2234655}"/>
              </a:ext>
            </a:extLst>
          </p:cNvPr>
          <p:cNvSpPr txBox="1">
            <a:spLocks/>
          </p:cNvSpPr>
          <p:nvPr/>
        </p:nvSpPr>
        <p:spPr>
          <a:xfrm>
            <a:off x="1500996" y="1431985"/>
            <a:ext cx="8538354" cy="47449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2400" dirty="0"/>
              <a:t>5 year old boy, 35 kg, D-3 high grade fever, Appetite slight decreased, urine  - 7 times in last 24 hrs. </a:t>
            </a:r>
          </a:p>
          <a:p>
            <a:pPr>
              <a:defRPr/>
            </a:pPr>
            <a:r>
              <a:rPr lang="en-IN" sz="2400" dirty="0">
                <a:solidFill>
                  <a:srgbClr val="002060"/>
                </a:solidFill>
              </a:rPr>
              <a:t>HR – 90/min, BP – 108/70 mmHg</a:t>
            </a:r>
          </a:p>
          <a:p>
            <a:pPr>
              <a:defRPr/>
            </a:pPr>
            <a:r>
              <a:rPr lang="en-IN" sz="2400" dirty="0">
                <a:solidFill>
                  <a:srgbClr val="FF0000"/>
                </a:solidFill>
              </a:rPr>
              <a:t>Dengue NS1 antigen positive </a:t>
            </a:r>
          </a:p>
          <a:p>
            <a:pPr>
              <a:defRPr/>
            </a:pPr>
            <a:r>
              <a:rPr lang="en-IN" sz="2400" dirty="0">
                <a:solidFill>
                  <a:srgbClr val="00B050"/>
                </a:solidFill>
              </a:rPr>
              <a:t>Platelet – 1.2 lack, Hb – 11.8gm%, PCV - 35</a:t>
            </a:r>
          </a:p>
          <a:p>
            <a:pPr>
              <a:defRPr/>
            </a:pPr>
            <a:r>
              <a:rPr lang="en-IN" sz="2400" dirty="0"/>
              <a:t>Parents are anxious, </a:t>
            </a:r>
          </a:p>
          <a:p>
            <a:pPr>
              <a:defRPr/>
            </a:pPr>
            <a:r>
              <a:rPr lang="en-IN" sz="2400" dirty="0"/>
              <a:t>Patient admitted  - </a:t>
            </a:r>
          </a:p>
          <a:p>
            <a:pPr>
              <a:buNone/>
              <a:defRPr/>
            </a:pPr>
            <a:r>
              <a:rPr lang="en-IN" sz="2400" dirty="0"/>
              <a:t>         IVF – 0.45% DNS @ 3ml/kg/hr ….so 105ml/hr…2520 ml/24hr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sz="2800" b="1" dirty="0">
                <a:solidFill>
                  <a:srgbClr val="FF0000"/>
                </a:solidFill>
              </a:rPr>
              <a:t>What do you think about fluid ?</a:t>
            </a:r>
          </a:p>
          <a:p>
            <a:pPr>
              <a:defRPr/>
            </a:pPr>
            <a:r>
              <a:rPr lang="en-IN" sz="2800" b="1" dirty="0">
                <a:solidFill>
                  <a:srgbClr val="FF0000"/>
                </a:solidFill>
              </a:rPr>
              <a:t>Is there any complication of excess fluid in febrile phase ?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4421394" y="276288"/>
            <a:ext cx="3279883" cy="6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altLang="en-US" dirty="0">
              <a:solidFill>
                <a:srgbClr val="FFFF00"/>
              </a:solidFill>
            </a:endParaRPr>
          </a:p>
          <a:p>
            <a:pPr algn="ctr"/>
            <a:r>
              <a:rPr lang="en-IN" altLang="en-US" sz="3600" dirty="0">
                <a:solidFill>
                  <a:srgbClr val="FFFF00"/>
                </a:solidFill>
              </a:rPr>
              <a:t>Case 3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631440" y="552727"/>
            <a:ext cx="6644640" cy="66609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-GB" sz="31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CASE 1</a:t>
            </a:r>
            <a:br>
              <a:rPr lang="en-GB" sz="40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-GB" sz="40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40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endParaRPr sz="4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48868" y="1362974"/>
            <a:ext cx="10784400" cy="45806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en-GB" sz="5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9 year old  girl child presented with</a:t>
            </a:r>
          </a:p>
          <a:p>
            <a:pPr marL="0" indent="0">
              <a:spcBef>
                <a:spcPts val="1600"/>
              </a:spcBef>
              <a:buNone/>
            </a:pPr>
            <a:endParaRPr lang="en-GB" sz="5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r>
              <a:rPr lang="en-GB" sz="5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H/o Fever for 7 days - </a:t>
            </a:r>
            <a:r>
              <a:rPr lang="en-US" sz="5600" dirty="0">
                <a:latin typeface="Comfortaa"/>
                <a:ea typeface="Comfortaa"/>
                <a:cs typeface="Comfortaa"/>
                <a:sym typeface="Comfortaa"/>
              </a:rPr>
              <a:t>High grade, intermittent 3-4 times a day</a:t>
            </a: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r>
              <a:rPr lang="en-US" sz="5600" dirty="0">
                <a:latin typeface="Comfortaa"/>
                <a:ea typeface="Comfortaa"/>
                <a:cs typeface="Comfortaa"/>
                <a:sym typeface="Comfortaa"/>
              </a:rPr>
              <a:t>Associated with loose stool &amp; vomiting, transient rash</a:t>
            </a: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r>
              <a:rPr lang="en-US" sz="5600" dirty="0">
                <a:latin typeface="Comfortaa"/>
                <a:ea typeface="Comfortaa"/>
                <a:cs typeface="Comfortaa"/>
                <a:sym typeface="Comfortaa"/>
              </a:rPr>
              <a:t>No h/o  convulsions, joint pain, bleeding manifestations</a:t>
            </a: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endParaRPr lang="en-US" sz="56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endParaRPr lang="en-US" sz="56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91054">
              <a:lnSpc>
                <a:spcPct val="115000"/>
              </a:lnSpc>
              <a:buSzPts val="2200"/>
              <a:buFont typeface="Comfortaa"/>
              <a:buChar char="❖"/>
            </a:pPr>
            <a:endParaRPr lang="en-US" sz="56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91054" algn="ctr">
              <a:lnSpc>
                <a:spcPct val="115000"/>
              </a:lnSpc>
              <a:buSzPts val="2200"/>
              <a:buNone/>
            </a:pPr>
            <a:r>
              <a:rPr lang="en-GB" sz="7000" dirty="0">
                <a:latin typeface="Comfortaa"/>
                <a:ea typeface="Comfortaa"/>
                <a:cs typeface="Comfortaa"/>
                <a:sym typeface="Comfortaa"/>
              </a:rPr>
              <a:t>Possible Diagnosis??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E64D6D7-DA4E-6287-2FF4-E03CB577E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IN" altLang="en-US" b="1" dirty="0">
                <a:solidFill>
                  <a:srgbClr val="FF0000"/>
                </a:solidFill>
              </a:rPr>
              <a:t>Actual Body weight Vs Ideal Body Weight ??</a:t>
            </a:r>
          </a:p>
        </p:txBody>
      </p:sp>
      <p:sp>
        <p:nvSpPr>
          <p:cNvPr id="10246" name="TextBox 1">
            <a:extLst>
              <a:ext uri="{FF2B5EF4-FFF2-40B4-BE49-F238E27FC236}">
                <a16:creationId xmlns:a16="http://schemas.microsoft.com/office/drawing/2014/main" id="{F88F25DF-BD60-278F-7814-CF6FDA1A6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" y="2127250"/>
            <a:ext cx="104343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3600" b="1" dirty="0">
                <a:solidFill>
                  <a:srgbClr val="C00000"/>
                </a:solidFill>
              </a:rPr>
              <a:t>5 YEARS  - 35 Kg</a:t>
            </a:r>
          </a:p>
          <a:p>
            <a:endParaRPr lang="en-IN" altLang="en-US" sz="3600" b="1" dirty="0">
              <a:solidFill>
                <a:srgbClr val="C00000"/>
              </a:solidFill>
            </a:endParaRPr>
          </a:p>
          <a:p>
            <a:r>
              <a:rPr lang="en-IN" altLang="en-US" sz="3600" dirty="0"/>
              <a:t>For obese and overweight patients calculation of fluid should be done on basis of ideal body weight</a:t>
            </a:r>
          </a:p>
          <a:p>
            <a:endParaRPr lang="en-IN" altLang="en-US" sz="3600" dirty="0"/>
          </a:p>
          <a:p>
            <a:endParaRPr lang="en-IN" altLang="en-US" sz="3600" dirty="0"/>
          </a:p>
          <a:p>
            <a:r>
              <a:rPr lang="en-IN" altLang="en-US" sz="36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39520" y="4632960"/>
          <a:ext cx="9631680" cy="139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50kg + 0.91 (height – 152.4cm)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45.5kg + 0.91 (height – 152.4cm)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in cm - 100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Height in cm - 95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5FF7F0-4F70-4DB2-B4A3-62CE3B7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784597-68E8-45DA-8816-69FD897735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03514" y="-19702"/>
          <a:ext cx="8784975" cy="6555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284">
                  <a:extLst>
                    <a:ext uri="{9D8B030D-6E8A-4147-A177-3AD203B41FA5}">
                      <a16:colId xmlns:a16="http://schemas.microsoft.com/office/drawing/2014/main" val="3916519551"/>
                    </a:ext>
                  </a:extLst>
                </a:gridCol>
                <a:gridCol w="6139691">
                  <a:extLst>
                    <a:ext uri="{9D8B030D-6E8A-4147-A177-3AD203B41FA5}">
                      <a16:colId xmlns:a16="http://schemas.microsoft.com/office/drawing/2014/main" val="4282748379"/>
                    </a:ext>
                  </a:extLst>
                </a:gridCol>
              </a:tblGrid>
              <a:tr h="906282">
                <a:tc gridSpan="2">
                  <a:txBody>
                    <a:bodyPr/>
                    <a:lstStyle/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 criteria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2786756"/>
                  </a:ext>
                </a:extLst>
              </a:tr>
              <a:tr h="685182">
                <a:tc>
                  <a:txBody>
                    <a:bodyPr/>
                    <a:lstStyle/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-Infancy or old age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</a:rPr>
                        <a:t>-DF with warning signs and symptoms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126177584"/>
                  </a:ext>
                </a:extLst>
              </a:tr>
              <a:tr h="3290968">
                <a:tc>
                  <a:txBody>
                    <a:bodyPr/>
                    <a:lstStyle/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Findings through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further Investigations</a:t>
                      </a: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endParaRPr lang="en-I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latin typeface="+mn-lt"/>
                        </a:rPr>
                        <a:t>Rapid fall of platelet count </a:t>
                      </a:r>
                      <a:endParaRPr lang="en-GB" sz="24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Rising </a:t>
                      </a:r>
                      <a:r>
                        <a:rPr lang="en-GB" sz="24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haematocrit</a:t>
                      </a:r>
                      <a:endParaRPr lang="en-IN" sz="24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Pleural effusion, 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Ascites</a:t>
                      </a: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or asymptomatic gall-bladder thickening (in USG)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4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latin typeface="+mn-lt"/>
                        </a:rPr>
                        <a:t>Evidence of organ involvement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</a:rPr>
                        <a:t>Hypotension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508905338"/>
                  </a:ext>
                </a:extLst>
              </a:tr>
              <a:tr h="1270461">
                <a:tc>
                  <a:txBody>
                    <a:bodyPr/>
                    <a:lstStyle/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circumstances</a:t>
                      </a:r>
                      <a:endParaRPr lang="en-IN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-Living alone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-Living far from health facility; 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-No reliable means of transport</a:t>
                      </a:r>
                      <a:endParaRPr lang="en-IN" sz="2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3502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F496BD1-186D-2CF8-CBA2-C21AE313E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IN" altLang="en-US" b="1">
                <a:solidFill>
                  <a:schemeClr val="bg1"/>
                </a:solidFill>
              </a:rPr>
              <a:t>Febrile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9640-5A2F-5504-62E5-96169AD8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IN" sz="2400" dirty="0">
                <a:solidFill>
                  <a:srgbClr val="FF0000"/>
                </a:solidFill>
              </a:rPr>
              <a:t>DO NOT Push unnecessary fluid in Febrile Phase. </a:t>
            </a:r>
          </a:p>
          <a:p>
            <a:pPr>
              <a:defRPr/>
            </a:pPr>
            <a:r>
              <a:rPr lang="en-IN" sz="2400" dirty="0"/>
              <a:t>Will increase hydrostatic pressure and if patients advance to critical phase  - increase the leak.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What should be done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Adequate bed rest </a:t>
            </a:r>
          </a:p>
          <a:p>
            <a:pPr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Adequate fluid intake : Daily intake plus 5% Deficit (50ml/kg/day) </a:t>
            </a:r>
          </a:p>
          <a:p>
            <a:pPr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Note: Plain water alone may cause electrolyte imbalance . Oral rehydration solution (ORS) or barley/rice water/coconut water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Paracetamol - every 6 hours (maximum 4 doses per day)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Tepid sponging </a:t>
            </a:r>
            <a:endParaRPr lang="en-US" sz="2400" dirty="0"/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1F0EFB-52CC-4890-89C5-592C0D4FFA99}"/>
              </a:ext>
            </a:extLst>
          </p:cNvPr>
          <p:cNvGraphicFramePr>
            <a:graphicFrameLocks noGrp="1"/>
          </p:cNvGraphicFramePr>
          <p:nvPr/>
        </p:nvGraphicFramePr>
        <p:xfrm>
          <a:off x="1919553" y="92825"/>
          <a:ext cx="8424935" cy="2852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486">
                  <a:extLst>
                    <a:ext uri="{9D8B030D-6E8A-4147-A177-3AD203B41FA5}">
                      <a16:colId xmlns:a16="http://schemas.microsoft.com/office/drawing/2014/main" val="2101017105"/>
                    </a:ext>
                  </a:extLst>
                </a:gridCol>
                <a:gridCol w="4050449">
                  <a:extLst>
                    <a:ext uri="{9D8B030D-6E8A-4147-A177-3AD203B41FA5}">
                      <a16:colId xmlns:a16="http://schemas.microsoft.com/office/drawing/2014/main" val="3677802550"/>
                    </a:ext>
                  </a:extLst>
                </a:gridCol>
              </a:tblGrid>
              <a:tr h="401952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Fluids to be Taken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Fluids to be Avoided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08867"/>
                  </a:ext>
                </a:extLst>
              </a:tr>
              <a:tr h="2411709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 Juices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Coconut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Rehydration Solution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Soup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carbonated drinks (cold drinks)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Drinks that exceed the isotonic level (5% sugar)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2239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023FED-E394-4794-B28A-3DA64ADF44CF}"/>
              </a:ext>
            </a:extLst>
          </p:cNvPr>
          <p:cNvGraphicFramePr>
            <a:graphicFrameLocks noGrp="1"/>
          </p:cNvGraphicFramePr>
          <p:nvPr/>
        </p:nvGraphicFramePr>
        <p:xfrm>
          <a:off x="1847529" y="3038778"/>
          <a:ext cx="8568952" cy="5233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826">
                  <a:extLst>
                    <a:ext uri="{9D8B030D-6E8A-4147-A177-3AD203B41FA5}">
                      <a16:colId xmlns:a16="http://schemas.microsoft.com/office/drawing/2014/main" val="3813637191"/>
                    </a:ext>
                  </a:extLst>
                </a:gridCol>
                <a:gridCol w="4081126">
                  <a:extLst>
                    <a:ext uri="{9D8B030D-6E8A-4147-A177-3AD203B41FA5}">
                      <a16:colId xmlns:a16="http://schemas.microsoft.com/office/drawing/2014/main" val="96352424"/>
                    </a:ext>
                  </a:extLst>
                </a:gridCol>
              </a:tblGrid>
              <a:tr h="419244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be Done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381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not be Done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381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78397"/>
                  </a:ext>
                </a:extLst>
              </a:tr>
              <a:tr h="671391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bed rest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take NSAIDs like aspirin, or steroids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6014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fluid intake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take combination of </a:t>
                      </a: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NSAIDs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186329"/>
                  </a:ext>
                </a:extLst>
              </a:tr>
              <a:tr h="866626"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</a:t>
                      </a:r>
                      <a:r>
                        <a:rPr lang="en-IN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Tepid Sponging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Antibiotics not necessary unless there is bacterial infection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473520"/>
                  </a:ext>
                </a:extLst>
              </a:tr>
              <a:tr h="851825"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for mosquito breeding places in and around the home and eliminate them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562062"/>
                  </a:ext>
                </a:extLst>
              </a:tr>
              <a:tr h="1143278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9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9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41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3D182A8C-4A7D-67BB-3F05-22016349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372" r="7501" b="18890"/>
          <a:stretch>
            <a:fillRect/>
          </a:stretch>
        </p:blipFill>
        <p:spPr bwMode="auto">
          <a:xfrm>
            <a:off x="1539876" y="1219200"/>
            <a:ext cx="9128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D2E36BA-6058-6A1E-E654-645E572D5A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-4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12605BF-456A-E951-A84E-6DDEC6845EE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 months old male child.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kg.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H/o Fever 3 days up to 102-103◦ F – 3 spikes/day. Decreased apatite , nauseating, irritable. Taking water and breast milk only. 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Urine passed 4 times in last 24hrs.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– 130/min, BP – 88/60 mmHg, CRT – 3sec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hemorrhage, no sign of shock 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skin rash on D-2 –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Dengue NS1 Antigen Positive .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admit the child ?</a:t>
            </a:r>
          </a:p>
          <a:p>
            <a:pPr lvl="1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start Fluid ?</a:t>
            </a:r>
          </a:p>
          <a:p>
            <a:pPr lvl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Fluid ? 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AE81E5-0EFC-490B-81F7-74B4D1125402}"/>
              </a:ext>
            </a:extLst>
          </p:cNvPr>
          <p:cNvGraphicFramePr>
            <a:graphicFrameLocks noGrp="1"/>
          </p:cNvGraphicFramePr>
          <p:nvPr/>
        </p:nvGraphicFramePr>
        <p:xfrm>
          <a:off x="1137920" y="852032"/>
          <a:ext cx="10281920" cy="3162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618">
                  <a:extLst>
                    <a:ext uri="{9D8B030D-6E8A-4147-A177-3AD203B41FA5}">
                      <a16:colId xmlns:a16="http://schemas.microsoft.com/office/drawing/2014/main" val="1869461823"/>
                    </a:ext>
                  </a:extLst>
                </a:gridCol>
                <a:gridCol w="5135302">
                  <a:extLst>
                    <a:ext uri="{9D8B030D-6E8A-4147-A177-3AD203B41FA5}">
                      <a16:colId xmlns:a16="http://schemas.microsoft.com/office/drawing/2014/main" val="1913438299"/>
                    </a:ext>
                  </a:extLst>
                </a:gridCol>
              </a:tblGrid>
              <a:tr h="427867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Fluids to be Given</a:t>
                      </a:r>
                      <a:endParaRPr lang="en-IN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Fluids to be Avoided</a:t>
                      </a:r>
                      <a:endParaRPr lang="en-IN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2679898"/>
                  </a:ext>
                </a:extLst>
              </a:tr>
              <a:tr h="272314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isotonic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iso-osmolar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solutions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saline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Ringer’s lactate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47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470"/>
                        </a:lnSpc>
                        <a:spcAft>
                          <a:spcPts val="800"/>
                        </a:spcAft>
                      </a:pP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Colloids are preferred if the blood pressure has to be restored urgently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Hypotonic solution, e.g. 0.45% saline, even during the febrile phase.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48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27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Dextrose containing solutions, but may be used in hypoglycaemia with close blood glucose monitoring.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391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9536" y="116632"/>
            <a:ext cx="842493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IV Fluid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697F73-78F5-A618-F112-F82FDA882B99}"/>
              </a:ext>
            </a:extLst>
          </p:cNvPr>
          <p:cNvSpPr txBox="1">
            <a:spLocks noChangeArrowheads="1"/>
          </p:cNvSpPr>
          <p:nvPr/>
        </p:nvSpPr>
        <p:spPr>
          <a:xfrm>
            <a:off x="1435100" y="4318000"/>
            <a:ext cx="4122420" cy="1686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8000" dirty="0"/>
              <a:t>NS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8000" dirty="0"/>
              <a:t>Good 1</a:t>
            </a:r>
            <a:r>
              <a:rPr lang="en-US" altLang="en-US" sz="8000" baseline="30000" dirty="0"/>
              <a:t>st</a:t>
            </a:r>
            <a:r>
              <a:rPr lang="en-US" altLang="en-US" sz="8000" dirty="0"/>
              <a:t> choice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8000" dirty="0"/>
              <a:t>Excess </a:t>
            </a:r>
            <a:r>
              <a:rPr lang="en-US" altLang="en-US" sz="8000" dirty="0" err="1"/>
              <a:t>Cl</a:t>
            </a:r>
            <a:r>
              <a:rPr lang="en-US" altLang="en-US" sz="8000" dirty="0"/>
              <a:t> in </a:t>
            </a:r>
            <a:r>
              <a:rPr lang="en-US" altLang="en-US" sz="8000" dirty="0" err="1"/>
              <a:t>Nacl</a:t>
            </a:r>
            <a:r>
              <a:rPr lang="en-US" altLang="en-US" sz="8000" dirty="0"/>
              <a:t> can cause  </a:t>
            </a:r>
            <a:r>
              <a:rPr lang="en-US" altLang="en-US" sz="8000" dirty="0" err="1">
                <a:solidFill>
                  <a:srgbClr val="FF0000"/>
                </a:solidFill>
              </a:rPr>
              <a:t>hyperchloremic</a:t>
            </a:r>
            <a:r>
              <a:rPr lang="en-US" altLang="en-US" sz="8000" dirty="0">
                <a:solidFill>
                  <a:srgbClr val="FF0000"/>
                </a:solidFill>
              </a:rPr>
              <a:t> Met Acidosis</a:t>
            </a:r>
            <a:endParaRPr lang="en-IN" altLang="en-US" sz="8000" dirty="0">
              <a:solidFill>
                <a:srgbClr val="FF0000"/>
              </a:solidFill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FE6DB4-B91D-12D5-542D-42FF46B8B7B9}"/>
              </a:ext>
            </a:extLst>
          </p:cNvPr>
          <p:cNvSpPr txBox="1">
            <a:spLocks noChangeArrowheads="1"/>
          </p:cNvSpPr>
          <p:nvPr/>
        </p:nvSpPr>
        <p:spPr>
          <a:xfrm>
            <a:off x="6597334" y="4378171"/>
            <a:ext cx="3461066" cy="1600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RL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lower Na 131,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114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good in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hyponatremia</a:t>
            </a:r>
            <a:endParaRPr lang="en-US" altLang="en-US" sz="8000" dirty="0"/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good in liver</a:t>
            </a:r>
            <a:r>
              <a:rPr kumimoji="0" lang="en-US" alt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dysfunction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710E-C5D2-484A-A6AC-3E656D0F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836712"/>
            <a:ext cx="8208912" cy="77134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maintenance fluid should be calculated using the Holliday-Segar formula as follows: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63" y="116632"/>
            <a:ext cx="820891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Fluid Therapy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63553" y="1628800"/>
          <a:ext cx="8208912" cy="22594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47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Body weight in kg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Maintenance volume for 24 hours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&lt;10kg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100ml/kg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1000+50 ml / kg body weight exceeding 10 kg</a:t>
                      </a:r>
                      <a:endParaRPr lang="en-I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+ 50 x ( body weight in kg – 10)ml</a:t>
                      </a:r>
                      <a:endParaRPr lang="en-IN" sz="2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More than 20 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1500+20 ml / kg body weight exceeding 20 kg</a:t>
                      </a:r>
                      <a:endParaRPr lang="en-I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+ 20 x ( body weight in kg – 20)ml</a:t>
                      </a:r>
                      <a:endParaRPr lang="en-IN" sz="2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63552" y="3929066"/>
            <a:ext cx="8208912" cy="2928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4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fluid infusion should be just sufficient to maintain effective circulation during the  period of plasma leakage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4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One should keep a watch for urine output, liver size and signs of pulmonary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oedema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Hypervolemia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is a common complication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420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Normally intravenous fluids are not required beyond 36 to 48 hrs.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4200" algn="l"/>
              </a:tabLs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Normally change should not be drastic.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Wingdings" pitchFamily="2" charset="2"/>
                <a:cs typeface="Times New Roman" panose="02020603050405020304" pitchFamily="18" charset="0"/>
              </a:rPr>
              <a:t>During any changes look for signs of under and over hydration.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4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ML is equal to 15 DROPS. In case of micro drip system, one ml is equal to 60 drops.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B6F34-E6A5-4C16-9070-A4C220A4D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00" t="26296" r="24166" b="10000"/>
          <a:stretch/>
        </p:blipFill>
        <p:spPr>
          <a:xfrm>
            <a:off x="1717963" y="595745"/>
            <a:ext cx="8880763" cy="5999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85" y="61213"/>
            <a:ext cx="799288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Fluid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306588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Fluid therapy should be promptly started to prevent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hypotensive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shock ! </a:t>
            </a:r>
          </a:p>
        </p:txBody>
      </p:sp>
    </p:spTree>
    <p:extLst>
      <p:ext uri="{BB962C8B-B14F-4D97-AF65-F5344CB8AC3E}">
        <p14:creationId xmlns:p14="http://schemas.microsoft.com/office/powerpoint/2010/main" val="118115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B8CFF0B-0647-CD17-B6F1-44C608B079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600201"/>
            <a:ext cx="8991600" cy="4525963"/>
          </a:xfrm>
          <a:solidFill>
            <a:srgbClr val="00206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>
                <a:solidFill>
                  <a:schemeClr val="bg1"/>
                </a:solidFill>
              </a:rPr>
              <a:t>Management of Dengue =</a:t>
            </a:r>
            <a:endParaRPr lang="en-US" altLang="en-US" sz="60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>
                <a:solidFill>
                  <a:schemeClr val="bg1"/>
                </a:solidFill>
              </a:rPr>
              <a:t>Rational Use of Fluid</a:t>
            </a:r>
          </a:p>
          <a:p>
            <a:pPr lvl="1" algn="ctr" eaLnBrk="1" hangingPunct="1"/>
            <a:endParaRPr lang="en-US" altLang="en-US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121588-493C-481B-B9E5-BE3D6153FC78}"/>
              </a:ext>
            </a:extLst>
          </p:cNvPr>
          <p:cNvSpPr txBox="1"/>
          <p:nvPr/>
        </p:nvSpPr>
        <p:spPr>
          <a:xfrm>
            <a:off x="7543800" y="582551"/>
            <a:ext cx="451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tx2"/>
                </a:solidFill>
              </a:rPr>
              <a:t>Syndromic approach</a:t>
            </a:r>
          </a:p>
          <a:p>
            <a:endParaRPr lang="en-US" sz="3200" b="1" spc="300" dirty="0">
              <a:solidFill>
                <a:srgbClr val="FF7C8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5BA6E-CF00-411F-B312-D83B8A632ECC}"/>
              </a:ext>
            </a:extLst>
          </p:cNvPr>
          <p:cNvCxnSpPr>
            <a:cxnSpLocks/>
            <a:stCxn id="8" idx="1"/>
          </p:cNvCxnSpPr>
          <p:nvPr/>
        </p:nvCxnSpPr>
        <p:spPr>
          <a:xfrm>
            <a:off x="7543800" y="1121160"/>
            <a:ext cx="4648200" cy="2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5EE4E5-BE8F-4F1D-A7F5-D0B830C4F66E}"/>
              </a:ext>
            </a:extLst>
          </p:cNvPr>
          <p:cNvSpPr txBox="1"/>
          <p:nvPr/>
        </p:nvSpPr>
        <p:spPr>
          <a:xfrm rot="16200000">
            <a:off x="-2474603" y="2420037"/>
            <a:ext cx="640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>
                    <a:lumMod val="85000"/>
                  </a:schemeClr>
                </a:solidFill>
              </a:rPr>
              <a:t>Best practice statement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44F2667-B7EB-4C1F-B787-F0D185F8F7FF}"/>
              </a:ext>
            </a:extLst>
          </p:cNvPr>
          <p:cNvGraphicFramePr>
            <a:graphicFrameLocks/>
          </p:cNvGraphicFramePr>
          <p:nvPr/>
        </p:nvGraphicFramePr>
        <p:xfrm>
          <a:off x="1752600" y="1295400"/>
          <a:ext cx="9601200" cy="470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28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2AA65E1-E008-F7BD-6378-C17E6EFC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50" y="533401"/>
            <a:ext cx="6610350" cy="6762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- 5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C6033E0-CD49-CF6F-1CA1-1992C8993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531939"/>
            <a:ext cx="8001000" cy="37941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5 Yr old boy was having fever for 5 days with mayalgia and  pain abdomen, skin rash, Conjunctival congestion.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Today he started having bleeding from gums.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 was also having edema of hands, feet and Mild respiratory distress. 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HR- 106/min, RR- 36/min, BP- 96/68 mmHg Urine passed 4 times in last 24 hrs. </a:t>
            </a:r>
            <a:endParaRPr lang="en-I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IgM positive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492B822-1CB6-7DB3-7503-7E9DF11F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4" y="609600"/>
            <a:ext cx="7991475" cy="598488"/>
          </a:xfrm>
          <a:solidFill>
            <a:schemeClr val="accent1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9BEA-7414-603A-212F-D35D22CA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975" y="1465264"/>
            <a:ext cx="4681538" cy="44478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cases of children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CBC: </a:t>
            </a:r>
          </a:p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TLC – 3500/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N- 30%, L – 66%, </a:t>
            </a:r>
          </a:p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– 65,000/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– 14gm%, HCT - 41</a:t>
            </a:r>
          </a:p>
          <a:p>
            <a:pPr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LFT – SGPT/SGOT – 124/156 U/L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5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est-X-ray-PA-view-showing-right-sided-pleural-effusion.png">
            <a:extLst>
              <a:ext uri="{FF2B5EF4-FFF2-40B4-BE49-F238E27FC236}">
                <a16:creationId xmlns:a16="http://schemas.microsoft.com/office/drawing/2014/main" id="{1548F24F-7D79-A35D-7B33-AD92AAFDD1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2763" y="1371601"/>
            <a:ext cx="3243262" cy="39274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D2F39-5BF4-F66C-59A8-DC510AF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1"/>
            <a:ext cx="3962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 dirty="0">
                <a:solidFill>
                  <a:srgbClr val="FF0000"/>
                </a:solidFill>
              </a:rPr>
              <a:t>Patient in compensated Shock</a:t>
            </a:r>
          </a:p>
          <a:p>
            <a:endParaRPr lang="en-IN" altLang="en-US" b="1" dirty="0">
              <a:solidFill>
                <a:srgbClr val="FF0000"/>
              </a:solidFill>
            </a:endParaRPr>
          </a:p>
          <a:p>
            <a:endParaRPr lang="en-IN" altLang="en-US" b="1" dirty="0">
              <a:solidFill>
                <a:srgbClr val="FF0000"/>
              </a:solidFill>
            </a:endParaRPr>
          </a:p>
          <a:p>
            <a:r>
              <a:rPr lang="en-IN" altLang="en-US" b="1" dirty="0">
                <a:solidFill>
                  <a:srgbClr val="FF0000"/>
                </a:solidFill>
              </a:rPr>
              <a:t>Will you start Fluid ?</a:t>
            </a:r>
          </a:p>
          <a:p>
            <a:r>
              <a:rPr lang="en-IN" altLang="en-US" b="1" dirty="0">
                <a:solidFill>
                  <a:srgbClr val="FF0000"/>
                </a:solidFill>
              </a:rPr>
              <a:t>What Fluid ? Rate ? Monitoring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C2574D6-9C9B-3B59-8F11-2AE1DE97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</a:rPr>
              <a:t>Circulation</a:t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IN" alt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EDADE68-CEB6-DF63-40EF-E038FC98623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81189" y="1143000"/>
            <a:ext cx="4429125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u="sng" dirty="0"/>
              <a:t>Normal heart rates by age</a:t>
            </a:r>
          </a:p>
          <a:p>
            <a:pPr lvl="1" eaLnBrk="1" hangingPunct="1"/>
            <a:r>
              <a:rPr lang="en-US" altLang="en-US" dirty="0"/>
              <a:t>Newborn-3months:85-205/min (140)</a:t>
            </a:r>
          </a:p>
          <a:p>
            <a:pPr lvl="1" eaLnBrk="1" hangingPunct="1"/>
            <a:r>
              <a:rPr lang="en-US" altLang="en-US" dirty="0"/>
              <a:t>3months-2 years:100-190/min   (130)</a:t>
            </a:r>
          </a:p>
          <a:p>
            <a:pPr lvl="1" eaLnBrk="1" hangingPunct="1"/>
            <a:r>
              <a:rPr lang="en-US" altLang="en-US" dirty="0"/>
              <a:t>2-10years:60-140/min (80)</a:t>
            </a:r>
          </a:p>
          <a:p>
            <a:pPr lvl="1" eaLnBrk="1" hangingPunct="1"/>
            <a:r>
              <a:rPr lang="en-US" altLang="en-US" dirty="0"/>
              <a:t>&gt;10years: 60-100/min (75)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u="sng" dirty="0"/>
              <a:t>Normal urine output</a:t>
            </a:r>
          </a:p>
          <a:p>
            <a:pPr lvl="1" eaLnBrk="1" hangingPunct="1"/>
            <a:r>
              <a:rPr lang="en-US" altLang="en-US" dirty="0"/>
              <a:t>Infants-young children: 1-2 ml/kg/hr</a:t>
            </a:r>
          </a:p>
          <a:p>
            <a:pPr lvl="1" eaLnBrk="1" hangingPunct="1"/>
            <a:r>
              <a:rPr lang="en-US" altLang="en-US" dirty="0"/>
              <a:t>Older children-adolescents: 0.5-1ml/kg/hr</a:t>
            </a:r>
            <a:endParaRPr lang="en-IN" altLang="en-US" dirty="0"/>
          </a:p>
        </p:txBody>
      </p:sp>
      <p:sp>
        <p:nvSpPr>
          <p:cNvPr id="22532" name="Content Placeholder 3">
            <a:extLst>
              <a:ext uri="{FF2B5EF4-FFF2-40B4-BE49-F238E27FC236}">
                <a16:creationId xmlns:a16="http://schemas.microsoft.com/office/drawing/2014/main" id="{F479F041-563F-E919-E9FF-B68194B7F9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57950" y="1219200"/>
            <a:ext cx="487045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Least acceptable systolic BP </a:t>
            </a:r>
          </a:p>
          <a:p>
            <a:pPr eaLnBrk="1" hangingPunct="1"/>
            <a:r>
              <a:rPr lang="en-US" altLang="en-US" sz="2000" dirty="0"/>
              <a:t> Birth -1 month - 60 mm of Hg                </a:t>
            </a:r>
          </a:p>
          <a:p>
            <a:r>
              <a:rPr lang="en-US" altLang="en-US" sz="2000" dirty="0"/>
              <a:t>1m- 1yr   - 70 mm of Hg                                            </a:t>
            </a:r>
          </a:p>
          <a:p>
            <a:pPr eaLnBrk="1" hangingPunct="1"/>
            <a:endParaRPr lang="en-US" altLang="zh-CN" b="1" dirty="0"/>
          </a:p>
          <a:p>
            <a:pPr eaLnBrk="1" hangingPunct="1"/>
            <a:r>
              <a:rPr lang="en-US" altLang="zh-CN" b="1" dirty="0"/>
              <a:t>Systolic BP (97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percentile) = </a:t>
            </a:r>
          </a:p>
          <a:p>
            <a:pPr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 </a:t>
            </a:r>
            <a:r>
              <a:rPr lang="en-US" altLang="zh-CN" b="1" u="sng" dirty="0">
                <a:solidFill>
                  <a:srgbClr val="FF0000"/>
                </a:solidFill>
              </a:rPr>
              <a:t>90 mm of Hg + 2 x age in years</a:t>
            </a:r>
          </a:p>
          <a:p>
            <a:pPr>
              <a:buNone/>
            </a:pPr>
            <a:endParaRPr lang="en-US" altLang="zh-CN" b="1" dirty="0"/>
          </a:p>
          <a:p>
            <a:r>
              <a:rPr lang="en-US" altLang="zh-CN" b="1" dirty="0"/>
              <a:t>MAP</a:t>
            </a:r>
            <a:r>
              <a:rPr lang="en-US" altLang="zh-CN" dirty="0"/>
              <a:t> (50th percentile) =            </a:t>
            </a:r>
            <a:r>
              <a:rPr lang="en-US" altLang="zh-CN" u="sng" dirty="0">
                <a:solidFill>
                  <a:srgbClr val="FF0000"/>
                </a:solidFill>
              </a:rPr>
              <a:t>1.5 x age in years + 55</a:t>
            </a:r>
          </a:p>
          <a:p>
            <a:pPr eaLnBrk="1" hangingPunct="1"/>
            <a:endParaRPr lang="en-US" altLang="zh-CN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Compensated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Tachycardia without fever </a:t>
            </a:r>
            <a:r>
              <a:rPr lang="en-US" dirty="0"/>
              <a:t>during </a:t>
            </a:r>
            <a:r>
              <a:rPr lang="en-US" dirty="0" err="1"/>
              <a:t>defervescene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the earliest clinical sign</a:t>
            </a:r>
          </a:p>
          <a:p>
            <a:r>
              <a:rPr lang="en-US" b="1" dirty="0"/>
              <a:t>Low pulse volume </a:t>
            </a:r>
          </a:p>
          <a:p>
            <a:r>
              <a:rPr lang="en-US" b="1" dirty="0"/>
              <a:t>Quiet </a:t>
            </a:r>
            <a:r>
              <a:rPr lang="en-US" b="1" dirty="0" err="1"/>
              <a:t>Tachypnoea</a:t>
            </a:r>
            <a:r>
              <a:rPr lang="en-US" b="1" dirty="0"/>
              <a:t> </a:t>
            </a:r>
            <a:r>
              <a:rPr lang="en-US" dirty="0"/>
              <a:t>– increased respiration rate but without effort</a:t>
            </a:r>
          </a:p>
          <a:p>
            <a:r>
              <a:rPr lang="en-US" b="1" dirty="0"/>
              <a:t>Signs of peripheral vasoconstriction </a:t>
            </a:r>
            <a:r>
              <a:rPr lang="en-US" dirty="0"/>
              <a:t>– 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u="sng" dirty="0"/>
              <a:t>Cold extremities 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u="sng" dirty="0"/>
              <a:t>Prolonged CRT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u="sng" dirty="0"/>
              <a:t>Raised diastolic BP 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u="sng" dirty="0"/>
              <a:t>Narrow pulse pressure (&lt;20 mm of Hg)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4D7FFC-A621-31FA-9ED1-8DA68FA564D6}"/>
              </a:ext>
            </a:extLst>
          </p:cNvPr>
          <p:cNvCxnSpPr>
            <a:cxnSpLocks/>
          </p:cNvCxnSpPr>
          <p:nvPr/>
        </p:nvCxnSpPr>
        <p:spPr>
          <a:xfrm flipH="1">
            <a:off x="3806891" y="5191993"/>
            <a:ext cx="62564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7C71CCA6-0842-C82D-A7B9-5FCFC42B134F}"/>
              </a:ext>
            </a:extLst>
          </p:cNvPr>
          <p:cNvSpPr/>
          <p:nvPr/>
        </p:nvSpPr>
        <p:spPr>
          <a:xfrm>
            <a:off x="9737560" y="192505"/>
            <a:ext cx="2085474" cy="1235242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Clinically stable and no change in HCT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D5AE12-4A9F-F296-6BFE-D03DD3761AEF}"/>
              </a:ext>
            </a:extLst>
          </p:cNvPr>
          <p:cNvSpPr/>
          <p:nvPr/>
        </p:nvSpPr>
        <p:spPr>
          <a:xfrm>
            <a:off x="545431" y="370974"/>
            <a:ext cx="2727158" cy="8783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Clinically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or minimal change of HCT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0B1E04-F7AB-32D7-0142-2345FB100920}"/>
              </a:ext>
            </a:extLst>
          </p:cNvPr>
          <p:cNvSpPr/>
          <p:nvPr/>
        </p:nvSpPr>
        <p:spPr>
          <a:xfrm>
            <a:off x="8551672" y="370974"/>
            <a:ext cx="735482" cy="371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Yes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E2E47A-76D8-67E7-9EBD-F20EA44064BC}"/>
              </a:ext>
            </a:extLst>
          </p:cNvPr>
          <p:cNvCxnSpPr>
            <a:cxnSpLocks/>
          </p:cNvCxnSpPr>
          <p:nvPr/>
        </p:nvCxnSpPr>
        <p:spPr>
          <a:xfrm flipH="1">
            <a:off x="3481137" y="810126"/>
            <a:ext cx="62564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8336A-1C34-E1CE-6BD2-8F48D042ABF3}"/>
              </a:ext>
            </a:extLst>
          </p:cNvPr>
          <p:cNvSpPr/>
          <p:nvPr/>
        </p:nvSpPr>
        <p:spPr>
          <a:xfrm>
            <a:off x="545430" y="1353550"/>
            <a:ext cx="2727158" cy="15059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Adequate fluid intake and Urine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HCT decreased to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Clinically stable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ECB0C9F-1127-2913-E6B1-85A298D27418}"/>
              </a:ext>
            </a:extLst>
          </p:cNvPr>
          <p:cNvSpPr/>
          <p:nvPr/>
        </p:nvSpPr>
        <p:spPr>
          <a:xfrm>
            <a:off x="8961120" y="2181722"/>
            <a:ext cx="3053192" cy="6777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Increase fluid to 7 to 10 -20 ml/kg/hr for 1-2 hrs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C337C8-6680-0C0D-5772-C667EDAFF5B4}"/>
              </a:ext>
            </a:extLst>
          </p:cNvPr>
          <p:cNvSpPr/>
          <p:nvPr/>
        </p:nvSpPr>
        <p:spPr>
          <a:xfrm>
            <a:off x="9737560" y="1495142"/>
            <a:ext cx="735482" cy="3717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1F6418-F11B-E478-9442-03EC183E89F9}"/>
              </a:ext>
            </a:extLst>
          </p:cNvPr>
          <p:cNvCxnSpPr/>
          <p:nvPr/>
        </p:nvCxnSpPr>
        <p:spPr>
          <a:xfrm>
            <a:off x="10780297" y="1427747"/>
            <a:ext cx="0" cy="703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215D6D-5A4B-7381-30CA-E9CBC8FE9E75}"/>
              </a:ext>
            </a:extLst>
          </p:cNvPr>
          <p:cNvSpPr/>
          <p:nvPr/>
        </p:nvSpPr>
        <p:spPr>
          <a:xfrm>
            <a:off x="9287154" y="3429000"/>
            <a:ext cx="2727158" cy="6777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Recheck HCT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Reassess Clinically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C8023A-C7C4-2106-419A-1169DAEB60EE}"/>
              </a:ext>
            </a:extLst>
          </p:cNvPr>
          <p:cNvCxnSpPr>
            <a:cxnSpLocks/>
          </p:cNvCxnSpPr>
          <p:nvPr/>
        </p:nvCxnSpPr>
        <p:spPr>
          <a:xfrm>
            <a:off x="10780297" y="2859503"/>
            <a:ext cx="0" cy="569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5480B0D-9919-3B1E-5B03-668E315D86CB}"/>
              </a:ext>
            </a:extLst>
          </p:cNvPr>
          <p:cNvSpPr/>
          <p:nvPr/>
        </p:nvSpPr>
        <p:spPr>
          <a:xfrm>
            <a:off x="9756051" y="4689441"/>
            <a:ext cx="1944367" cy="1054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Patient Improving 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632711-60D8-5030-13AB-E035E5E0F685}"/>
              </a:ext>
            </a:extLst>
          </p:cNvPr>
          <p:cNvSpPr/>
          <p:nvPr/>
        </p:nvSpPr>
        <p:spPr>
          <a:xfrm>
            <a:off x="8551672" y="4653284"/>
            <a:ext cx="735482" cy="371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Yes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87FE80-8D32-492A-6741-322A3E18DF83}"/>
              </a:ext>
            </a:extLst>
          </p:cNvPr>
          <p:cNvSpPr/>
          <p:nvPr/>
        </p:nvSpPr>
        <p:spPr>
          <a:xfrm>
            <a:off x="11080761" y="5936719"/>
            <a:ext cx="735482" cy="3717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0FFFCE-6B35-1463-CE4F-2BDC7A27C7C5}"/>
              </a:ext>
            </a:extLst>
          </p:cNvPr>
          <p:cNvSpPr/>
          <p:nvPr/>
        </p:nvSpPr>
        <p:spPr>
          <a:xfrm>
            <a:off x="177688" y="3998498"/>
            <a:ext cx="3575354" cy="2765455"/>
          </a:xfrm>
          <a:prstGeom prst="roundRect">
            <a:avLst>
              <a:gd name="adj" fmla="val 5117"/>
            </a:avLst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Reduce Fluid in Stepwise 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Reassess at each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10 ml/kg/hr for 1-2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7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5 ml/kg/hr for 2-4 hrs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B7A2D07-969A-A857-D3E8-7650B455C071}"/>
              </a:ext>
            </a:extLst>
          </p:cNvPr>
          <p:cNvSpPr/>
          <p:nvPr/>
        </p:nvSpPr>
        <p:spPr>
          <a:xfrm>
            <a:off x="1909009" y="5504450"/>
            <a:ext cx="289249" cy="2892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7C3371A-080A-D717-A002-A6B4AC6E8525}"/>
              </a:ext>
            </a:extLst>
          </p:cNvPr>
          <p:cNvSpPr/>
          <p:nvPr/>
        </p:nvSpPr>
        <p:spPr>
          <a:xfrm>
            <a:off x="1909009" y="6113043"/>
            <a:ext cx="289249" cy="28924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2A9B89-EEE6-3F1C-A659-B027E5F55DE2}"/>
              </a:ext>
            </a:extLst>
          </p:cNvPr>
          <p:cNvCxnSpPr>
            <a:stCxn id="28" idx="4"/>
          </p:cNvCxnSpPr>
          <p:nvPr/>
        </p:nvCxnSpPr>
        <p:spPr>
          <a:xfrm flipH="1">
            <a:off x="10728234" y="5744128"/>
            <a:ext cx="1" cy="577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216EBA-6CDF-791C-0053-91A363B86D9D}"/>
              </a:ext>
            </a:extLst>
          </p:cNvPr>
          <p:cNvCxnSpPr/>
          <p:nvPr/>
        </p:nvCxnSpPr>
        <p:spPr>
          <a:xfrm flipH="1">
            <a:off x="7529804" y="6308476"/>
            <a:ext cx="3179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94DA7A-BEE1-BC20-1FB7-CD0AB4E44568}"/>
              </a:ext>
            </a:extLst>
          </p:cNvPr>
          <p:cNvCxnSpPr/>
          <p:nvPr/>
        </p:nvCxnSpPr>
        <p:spPr>
          <a:xfrm flipV="1">
            <a:off x="7520473" y="1959429"/>
            <a:ext cx="0" cy="43490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31152A-6115-ABAF-F03B-751E6B9BB108}"/>
              </a:ext>
            </a:extLst>
          </p:cNvPr>
          <p:cNvCxnSpPr/>
          <p:nvPr/>
        </p:nvCxnSpPr>
        <p:spPr>
          <a:xfrm>
            <a:off x="7529804" y="1940767"/>
            <a:ext cx="325049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2A21246-3E25-AEB7-E46D-8B87E61DB75D}"/>
              </a:ext>
            </a:extLst>
          </p:cNvPr>
          <p:cNvSpPr/>
          <p:nvPr/>
        </p:nvSpPr>
        <p:spPr>
          <a:xfrm>
            <a:off x="7999776" y="1759834"/>
            <a:ext cx="919638" cy="371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Shock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D1013A-7916-C273-2538-B92D1751EC86}"/>
              </a:ext>
            </a:extLst>
          </p:cNvPr>
          <p:cNvSpPr/>
          <p:nvPr/>
        </p:nvSpPr>
        <p:spPr>
          <a:xfrm>
            <a:off x="6578499" y="3317971"/>
            <a:ext cx="1973173" cy="8998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Go to Management of DSS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3AF759-17B8-D681-C938-023F0F611ADA}"/>
              </a:ext>
            </a:extLst>
          </p:cNvPr>
          <p:cNvCxnSpPr>
            <a:cxnSpLocks/>
          </p:cNvCxnSpPr>
          <p:nvPr/>
        </p:nvCxnSpPr>
        <p:spPr>
          <a:xfrm>
            <a:off x="10731674" y="4106781"/>
            <a:ext cx="0" cy="546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D83CF2-E8C8-5213-3F0C-121634F1C07B}"/>
              </a:ext>
            </a:extLst>
          </p:cNvPr>
          <p:cNvSpPr/>
          <p:nvPr/>
        </p:nvSpPr>
        <p:spPr>
          <a:xfrm>
            <a:off x="545430" y="2963776"/>
            <a:ext cx="2727158" cy="8041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Reduce fluid and switch over to Oral fluid</a:t>
            </a:r>
          </a:p>
        </p:txBody>
      </p:sp>
    </p:spTree>
    <p:extLst>
      <p:ext uri="{BB962C8B-B14F-4D97-AF65-F5344CB8AC3E}">
        <p14:creationId xmlns:p14="http://schemas.microsoft.com/office/powerpoint/2010/main" val="102789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6">
            <a:extLst>
              <a:ext uri="{FF2B5EF4-FFF2-40B4-BE49-F238E27FC236}">
                <a16:creationId xmlns:a16="http://schemas.microsoft.com/office/drawing/2014/main" id="{5372E957-7836-F395-AEE5-72D834D951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40349" r="10599" b="12370"/>
          <a:stretch>
            <a:fillRect/>
          </a:stretch>
        </p:blipFill>
        <p:spPr>
          <a:xfrm>
            <a:off x="2286000" y="3581400"/>
            <a:ext cx="8153400" cy="2590800"/>
          </a:xfrm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9CD1E390-C176-68CE-BA55-CCBF2721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7409" r="10834" b="27779"/>
          <a:stretch>
            <a:fillRect/>
          </a:stretch>
        </p:blipFill>
        <p:spPr bwMode="auto">
          <a:xfrm>
            <a:off x="2286000" y="609600"/>
            <a:ext cx="807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03F98DD-34EE-059F-DD44-BAE9AE88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25" y="304800"/>
            <a:ext cx="7473950" cy="598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- 6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448E46A-6E69-F1A4-DB26-9E9F0DCF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990600"/>
            <a:ext cx="8382000" cy="5486400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year old child. 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fever for 5 days and irritability. Fever decreased from yesterday night.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states child was unwell and had taking less amount. Had rash on D3. Started swelling of limbs and face for 1 day.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breathing and cold limbs. Child was admitted in primary health center . She was started on IV fluid( 0.45%NaCl) and referred. </a:t>
            </a:r>
          </a:p>
          <a:p>
            <a:pPr>
              <a:defRPr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Drowsy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– 154/Min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- thready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CRT – 4 SEC</a:t>
            </a: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 – Cold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extrimities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BP- 76/60</a:t>
            </a:r>
          </a:p>
          <a:p>
            <a:pPr marL="0" indent="0" algn="ctr">
              <a:buNone/>
              <a:defRPr/>
            </a:pPr>
            <a:r>
              <a:rPr 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– Decompensated Shock</a:t>
            </a:r>
          </a:p>
          <a:p>
            <a:pPr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43E5-6A47-FCEA-C744-1C63720E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Indications for Pediatric Intensive Care Unit Admission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E67C-4940-A9AE-95C6-3D0CB1F00A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Severe plasma leakage with hypoperfusion and hypotension</a:t>
            </a:r>
          </a:p>
          <a:p>
            <a:endParaRPr lang="en-US" dirty="0"/>
          </a:p>
          <a:p>
            <a:r>
              <a:rPr lang="en-US" dirty="0"/>
              <a:t> Fluid accumulation with respiratory distress </a:t>
            </a:r>
          </a:p>
          <a:p>
            <a:endParaRPr lang="en-US" dirty="0"/>
          </a:p>
          <a:p>
            <a:r>
              <a:rPr lang="en-US" dirty="0"/>
              <a:t>Severe bleeding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F6339-3F0D-3131-64FA-83E5A1D0E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Severe organ impairment:  Myocardial dysfunction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/>
              <a:t>Acute kidney injury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/>
              <a:t>CNS dysfunction (altered consciousness and seizures)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/>
              <a:t>Hepatic dysfunction (ALT/AST &gt;1,000 IU)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/>
              <a:t>HLH</a:t>
            </a:r>
          </a:p>
        </p:txBody>
      </p:sp>
    </p:spTree>
    <p:extLst>
      <p:ext uri="{BB962C8B-B14F-4D97-AF65-F5344CB8AC3E}">
        <p14:creationId xmlns:p14="http://schemas.microsoft.com/office/powerpoint/2010/main" val="1441069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71155" y="365186"/>
            <a:ext cx="10058400" cy="692961"/>
          </a:xfr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Ultrasound</a:t>
            </a:r>
          </a:p>
        </p:txBody>
      </p:sp>
      <p:sp>
        <p:nvSpPr>
          <p:cNvPr id="26627" name="Text Placeholder 4"/>
          <p:cNvSpPr>
            <a:spLocks noGrp="1"/>
          </p:cNvSpPr>
          <p:nvPr>
            <p:ph type="body" idx="1"/>
          </p:nvPr>
        </p:nvSpPr>
        <p:spPr>
          <a:xfrm>
            <a:off x="1071191" y="1278324"/>
            <a:ext cx="5097871" cy="615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IVC Collapsibility &gt;50%</a:t>
            </a:r>
          </a:p>
        </p:txBody>
      </p:sp>
      <p:pic>
        <p:nvPicPr>
          <p:cNvPr id="26628" name="Content Placeholder 4" descr="sim_ch102_f00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190" y="2174932"/>
            <a:ext cx="5097871" cy="4454525"/>
          </a:xfrm>
        </p:spPr>
      </p:pic>
      <p:sp>
        <p:nvSpPr>
          <p:cNvPr id="2662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96333" y="1278379"/>
            <a:ext cx="4833257" cy="6157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Pleural Effusion</a:t>
            </a:r>
          </a:p>
        </p:txBody>
      </p:sp>
      <p:pic>
        <p:nvPicPr>
          <p:cNvPr id="2663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63436" y="2312181"/>
            <a:ext cx="4666117" cy="4317275"/>
          </a:xfrm>
          <a:noFill/>
        </p:spPr>
      </p:pic>
    </p:spTree>
    <p:extLst>
      <p:ext uri="{BB962C8B-B14F-4D97-AF65-F5344CB8AC3E}">
        <p14:creationId xmlns:p14="http://schemas.microsoft.com/office/powerpoint/2010/main" val="3621929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6E25FF-725A-009A-D27F-B2AEA7C5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Functional Echo – eye balling </a:t>
            </a:r>
          </a:p>
        </p:txBody>
      </p:sp>
      <p:pic>
        <p:nvPicPr>
          <p:cNvPr id="9" name="WhatsApp Video 2023-05-18 at 21.05.18">
            <a:hlinkClick r:id="" action="ppaction://media"/>
            <a:extLst>
              <a:ext uri="{FF2B5EF4-FFF2-40B4-BE49-F238E27FC236}">
                <a16:creationId xmlns:a16="http://schemas.microsoft.com/office/drawing/2014/main" id="{603ACB93-D41C-A9A3-142A-7D207A6A0DE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663" y="1825625"/>
            <a:ext cx="7686675" cy="4351338"/>
          </a:xfrm>
        </p:spPr>
      </p:pic>
    </p:spTree>
    <p:extLst>
      <p:ext uri="{BB962C8B-B14F-4D97-AF65-F5344CB8AC3E}">
        <p14:creationId xmlns:p14="http://schemas.microsoft.com/office/powerpoint/2010/main" val="22113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E240F32-797F-41A6-BDAB-2B1DEEF0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530" t="42130" r="9956" b="32617"/>
          <a:stretch>
            <a:fillRect/>
          </a:stretch>
        </p:blipFill>
        <p:spPr bwMode="auto">
          <a:xfrm>
            <a:off x="6858000" y="5862469"/>
            <a:ext cx="5199436" cy="88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35E632-A869-46B1-B8E0-492CD1742671}"/>
              </a:ext>
            </a:extLst>
          </p:cNvPr>
          <p:cNvSpPr txBox="1"/>
          <p:nvPr/>
        </p:nvSpPr>
        <p:spPr>
          <a:xfrm rot="16200000">
            <a:off x="-2276045" y="2793712"/>
            <a:ext cx="586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>
                    <a:lumMod val="85000"/>
                  </a:schemeClr>
                </a:solidFill>
              </a:rPr>
              <a:t>Best practice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21588-493C-481B-B9E5-BE3D6153FC78}"/>
              </a:ext>
            </a:extLst>
          </p:cNvPr>
          <p:cNvSpPr txBox="1"/>
          <p:nvPr/>
        </p:nvSpPr>
        <p:spPr>
          <a:xfrm>
            <a:off x="8534400" y="582551"/>
            <a:ext cx="352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tx2"/>
                </a:solidFill>
              </a:rPr>
              <a:t>Tropical fevers</a:t>
            </a:r>
            <a:endParaRPr lang="en-US" sz="2400" b="1" spc="300" dirty="0">
              <a:solidFill>
                <a:srgbClr val="FF7C80"/>
              </a:solidFill>
            </a:endParaRPr>
          </a:p>
          <a:p>
            <a:r>
              <a:rPr lang="en-US" sz="2400" b="1" spc="300" dirty="0">
                <a:solidFill>
                  <a:srgbClr val="FF7C80"/>
                </a:solidFill>
              </a:rPr>
              <a:t>Definition_2021</a:t>
            </a:r>
            <a:endParaRPr lang="en-US" sz="3200" b="1" spc="3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5BA6E-CF00-411F-B312-D83B8A632ECC}"/>
              </a:ext>
            </a:extLst>
          </p:cNvPr>
          <p:cNvCxnSpPr>
            <a:cxnSpLocks/>
          </p:cNvCxnSpPr>
          <p:nvPr/>
        </p:nvCxnSpPr>
        <p:spPr>
          <a:xfrm>
            <a:off x="8534400" y="1143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01AE7-32AC-475F-B122-04FD4AFBA8AE}"/>
              </a:ext>
            </a:extLst>
          </p:cNvPr>
          <p:cNvSpPr txBox="1"/>
          <p:nvPr/>
        </p:nvSpPr>
        <p:spPr>
          <a:xfrm>
            <a:off x="1447800" y="1345189"/>
            <a:ext cx="10439400" cy="493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Essential</a:t>
            </a:r>
            <a:endParaRPr lang="en-US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Fever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38</a:t>
            </a:r>
            <a:r>
              <a:rPr lang="en-US" sz="2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 for at least 48 hours duration with onset </a:t>
            </a:r>
            <a:r>
              <a:rPr lang="en-US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14 days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 localizing signs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Pneumonia/bronchiolitis, acute diarrheal illness, UTI, meningitis, skin/soft tissue abscess etc.)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Clinical and/or laboratory evidence of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one or more organ system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involvement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(hematological, respiratory, circulatory, renal, hepatic)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Desirable</a:t>
            </a:r>
            <a:endParaRPr lang="en-US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One or more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systemic features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such as edema, rash, hepatomegaly and/or splenomegaly, encephalopathy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5. A </a:t>
            </a:r>
            <a:r>
              <a:rPr lang="en-GB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seasonal trend </a:t>
            </a: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incidence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571CFC6-C68D-48D9-9BBE-4242D7F5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514" t="14583" r="47877" b="64584"/>
          <a:stretch>
            <a:fillRect/>
          </a:stretch>
        </p:blipFill>
        <p:spPr bwMode="auto">
          <a:xfrm>
            <a:off x="5263243" y="6211277"/>
            <a:ext cx="1562100" cy="5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AAEF2-50F1-420B-80D1-266E3C0F07BF}"/>
              </a:ext>
            </a:extLst>
          </p:cNvPr>
          <p:cNvSpPr txBox="1"/>
          <p:nvPr/>
        </p:nvSpPr>
        <p:spPr>
          <a:xfrm>
            <a:off x="10886468" y="5813517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1569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Down 18">
            <a:extLst>
              <a:ext uri="{FF2B5EF4-FFF2-40B4-BE49-F238E27FC236}">
                <a16:creationId xmlns:a16="http://schemas.microsoft.com/office/drawing/2014/main" id="{5317F876-7368-87CA-C46E-E45AFC055358}"/>
              </a:ext>
            </a:extLst>
          </p:cNvPr>
          <p:cNvSpPr/>
          <p:nvPr/>
        </p:nvSpPr>
        <p:spPr>
          <a:xfrm rot="2470063">
            <a:off x="5585181" y="1751198"/>
            <a:ext cx="283699" cy="1137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E728F26-8685-BCE6-4CB4-5611E0E50B18}"/>
              </a:ext>
            </a:extLst>
          </p:cNvPr>
          <p:cNvSpPr/>
          <p:nvPr/>
        </p:nvSpPr>
        <p:spPr>
          <a:xfrm rot="18716975">
            <a:off x="7582560" y="1738264"/>
            <a:ext cx="268798" cy="1270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6C8BA-1476-F471-4511-451B53E3216E}"/>
              </a:ext>
            </a:extLst>
          </p:cNvPr>
          <p:cNvSpPr/>
          <p:nvPr/>
        </p:nvSpPr>
        <p:spPr>
          <a:xfrm>
            <a:off x="3561347" y="16041"/>
            <a:ext cx="6063916" cy="7379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Dengue shock syndrome (compensated or hypotensive)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Signs of poor peripheral perfusion, hypotension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519170-BD68-3719-AAB4-217A7D845EA8}"/>
              </a:ext>
            </a:extLst>
          </p:cNvPr>
          <p:cNvSpPr/>
          <p:nvPr/>
        </p:nvSpPr>
        <p:spPr>
          <a:xfrm>
            <a:off x="3561347" y="1054767"/>
            <a:ext cx="6063916" cy="93044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Rapid Volume replacement 10-20 ml/kg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Crystalloid 20ml/kg for hypotensive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10ml/kg for compensated shock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EE2DAB-CFDF-4287-B184-9254B6BD6A61}"/>
              </a:ext>
            </a:extLst>
          </p:cNvPr>
          <p:cNvSpPr/>
          <p:nvPr/>
        </p:nvSpPr>
        <p:spPr>
          <a:xfrm>
            <a:off x="288756" y="2843464"/>
            <a:ext cx="5181600" cy="197317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Start IV therapy by Crystalloid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Titrate the flow from 10-7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5-3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3-1.5 ml/kg/hr for 2-4 hrs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31CD9-02F0-22C1-0FB0-510093DEB6B8}"/>
              </a:ext>
            </a:extLst>
          </p:cNvPr>
          <p:cNvSpPr/>
          <p:nvPr/>
        </p:nvSpPr>
        <p:spPr>
          <a:xfrm>
            <a:off x="288756" y="5065296"/>
            <a:ext cx="3978443" cy="7379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Further improvement of vitals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Discontinue IV after 24-48 hrs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15AF4B-5AB3-CDD1-DDB0-9AFC27F6976E}"/>
              </a:ext>
            </a:extLst>
          </p:cNvPr>
          <p:cNvSpPr/>
          <p:nvPr/>
        </p:nvSpPr>
        <p:spPr>
          <a:xfrm>
            <a:off x="288756" y="5911516"/>
            <a:ext cx="3978443" cy="737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Discontinue IV after 24-48 hrs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9C9C1D-9588-B4BE-0DD1-2087C3AD5821}"/>
              </a:ext>
            </a:extLst>
          </p:cNvPr>
          <p:cNvSpPr/>
          <p:nvPr/>
        </p:nvSpPr>
        <p:spPr>
          <a:xfrm>
            <a:off x="2646945" y="2173705"/>
            <a:ext cx="2085474" cy="481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Improved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E5512-3042-5CBD-593B-0D4680197EBB}"/>
              </a:ext>
            </a:extLst>
          </p:cNvPr>
          <p:cNvSpPr/>
          <p:nvPr/>
        </p:nvSpPr>
        <p:spPr>
          <a:xfrm>
            <a:off x="8911393" y="2173705"/>
            <a:ext cx="2085474" cy="4812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 improvement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CF2BE8-AA8F-30F3-1593-D50560BB5FDA}"/>
              </a:ext>
            </a:extLst>
          </p:cNvPr>
          <p:cNvSpPr/>
          <p:nvPr/>
        </p:nvSpPr>
        <p:spPr>
          <a:xfrm>
            <a:off x="8005016" y="3009903"/>
            <a:ext cx="3898228" cy="737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Repeat 10-20 ml/kg bolus over 30 mins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E1ACFA-D68C-FAD8-5F96-DA5E4F801E26}"/>
              </a:ext>
            </a:extLst>
          </p:cNvPr>
          <p:cNvSpPr/>
          <p:nvPr/>
        </p:nvSpPr>
        <p:spPr>
          <a:xfrm>
            <a:off x="6208295" y="753978"/>
            <a:ext cx="176463" cy="300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0667C41-5F42-D93D-62D0-712221E7932D}"/>
              </a:ext>
            </a:extLst>
          </p:cNvPr>
          <p:cNvSpPr/>
          <p:nvPr/>
        </p:nvSpPr>
        <p:spPr>
          <a:xfrm>
            <a:off x="2358188" y="4666248"/>
            <a:ext cx="176463" cy="300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E978CEC-D055-9E9B-8B16-7672B6F7D88D}"/>
              </a:ext>
            </a:extLst>
          </p:cNvPr>
          <p:cNvSpPr/>
          <p:nvPr/>
        </p:nvSpPr>
        <p:spPr>
          <a:xfrm>
            <a:off x="2358188" y="5706980"/>
            <a:ext cx="176463" cy="300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D00B6EC-C6CF-CC2F-99A4-A284136530F2}"/>
              </a:ext>
            </a:extLst>
          </p:cNvPr>
          <p:cNvSpPr/>
          <p:nvPr/>
        </p:nvSpPr>
        <p:spPr>
          <a:xfrm>
            <a:off x="1931670" y="4193810"/>
            <a:ext cx="194310" cy="2057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366101A-6414-C22F-A2FA-4D6BB3F4E9E3}"/>
              </a:ext>
            </a:extLst>
          </p:cNvPr>
          <p:cNvSpPr/>
          <p:nvPr/>
        </p:nvSpPr>
        <p:spPr>
          <a:xfrm>
            <a:off x="1931670" y="3570977"/>
            <a:ext cx="194310" cy="20574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788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Down 28">
            <a:extLst>
              <a:ext uri="{FF2B5EF4-FFF2-40B4-BE49-F238E27FC236}">
                <a16:creationId xmlns:a16="http://schemas.microsoft.com/office/drawing/2014/main" id="{9748617D-7F0A-9512-E711-AC7BD35BC445}"/>
              </a:ext>
            </a:extLst>
          </p:cNvPr>
          <p:cNvSpPr/>
          <p:nvPr/>
        </p:nvSpPr>
        <p:spPr>
          <a:xfrm rot="2854666" flipH="1">
            <a:off x="8956087" y="4406652"/>
            <a:ext cx="177759" cy="757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CC05B7A9-1982-06E5-36A1-6D03E56B67BD}"/>
              </a:ext>
            </a:extLst>
          </p:cNvPr>
          <p:cNvSpPr/>
          <p:nvPr/>
        </p:nvSpPr>
        <p:spPr>
          <a:xfrm rot="12681211">
            <a:off x="3692159" y="3076798"/>
            <a:ext cx="1508830" cy="5618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E4A746-922E-34DC-79C6-719A9B52F0A3}"/>
              </a:ext>
            </a:extLst>
          </p:cNvPr>
          <p:cNvSpPr/>
          <p:nvPr/>
        </p:nvSpPr>
        <p:spPr>
          <a:xfrm>
            <a:off x="8767014" y="216568"/>
            <a:ext cx="2085474" cy="4812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 improvement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67962F-68FB-C96D-24B8-423EA24A73B1}"/>
              </a:ext>
            </a:extLst>
          </p:cNvPr>
          <p:cNvSpPr/>
          <p:nvPr/>
        </p:nvSpPr>
        <p:spPr>
          <a:xfrm>
            <a:off x="6954260" y="788071"/>
            <a:ext cx="3898228" cy="737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Repeat 10-20 ml/kg bolus over 30 mins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EFDB19-2845-7E63-7455-EE510A24BC03}"/>
              </a:ext>
            </a:extLst>
          </p:cNvPr>
          <p:cNvSpPr/>
          <p:nvPr/>
        </p:nvSpPr>
        <p:spPr>
          <a:xfrm>
            <a:off x="3019933" y="2161923"/>
            <a:ext cx="2085474" cy="4812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52AC6A-AE3D-94C8-400C-FC5BA70617BE}"/>
              </a:ext>
            </a:extLst>
          </p:cNvPr>
          <p:cNvSpPr/>
          <p:nvPr/>
        </p:nvSpPr>
        <p:spPr>
          <a:xfrm>
            <a:off x="5562609" y="1963152"/>
            <a:ext cx="2783301" cy="89033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HCT rise 20% or HCT &gt;45%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7DE34D-CFB5-3725-FE96-AB4D32585F63}"/>
              </a:ext>
            </a:extLst>
          </p:cNvPr>
          <p:cNvSpPr/>
          <p:nvPr/>
        </p:nvSpPr>
        <p:spPr>
          <a:xfrm>
            <a:off x="9537037" y="1963152"/>
            <a:ext cx="2366206" cy="8542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HCT falls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9F338F-6FFC-E5B4-73EB-D6F80B5BEFD3}"/>
              </a:ext>
            </a:extLst>
          </p:cNvPr>
          <p:cNvSpPr/>
          <p:nvPr/>
        </p:nvSpPr>
        <p:spPr>
          <a:xfrm>
            <a:off x="9160042" y="3188369"/>
            <a:ext cx="2743201" cy="1528010"/>
          </a:xfrm>
          <a:prstGeom prst="round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Suspect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Blood Transfusion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Whole blood @ 10ml/kg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PRBC @ 5ml/kg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D682BF-B088-E190-6DE9-F4CB9F2CF5BD}"/>
              </a:ext>
            </a:extLst>
          </p:cNvPr>
          <p:cNvSpPr/>
          <p:nvPr/>
        </p:nvSpPr>
        <p:spPr>
          <a:xfrm>
            <a:off x="6817900" y="5106404"/>
            <a:ext cx="2085474" cy="4812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 Improvement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D2B838-16DF-75A4-105E-36807042FF63}"/>
              </a:ext>
            </a:extLst>
          </p:cNvPr>
          <p:cNvSpPr/>
          <p:nvPr/>
        </p:nvSpPr>
        <p:spPr>
          <a:xfrm>
            <a:off x="1820788" y="5801228"/>
            <a:ext cx="9721503" cy="8903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Look for myocardial dysfunction , Correct Acidosis, Hypoglycaemia and electrolyte abnormalities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Electrocardiography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IV inotropes with fluid replacement therapy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A29CE6-6357-91C6-8BD0-C483CD77C8B3}"/>
              </a:ext>
            </a:extLst>
          </p:cNvPr>
          <p:cNvSpPr/>
          <p:nvPr/>
        </p:nvSpPr>
        <p:spPr>
          <a:xfrm>
            <a:off x="5005146" y="3122129"/>
            <a:ext cx="3898228" cy="17044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10-20 ml/kg bolus over 1 hr preferably colloid</a:t>
            </a:r>
          </a:p>
          <a:p>
            <a:endParaRPr lang="en-I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64755B-C4D2-2C5C-FC3B-5FD944FA9D9E}"/>
              </a:ext>
            </a:extLst>
          </p:cNvPr>
          <p:cNvSpPr/>
          <p:nvPr/>
        </p:nvSpPr>
        <p:spPr>
          <a:xfrm>
            <a:off x="88242" y="455193"/>
            <a:ext cx="2783301" cy="3250533"/>
          </a:xfrm>
          <a:prstGeom prst="roundRect">
            <a:avLst>
              <a:gd name="adj" fmla="val 686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Start IV therapy by Crystalloid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Titrate the flow from 10-7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7-5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5-3 ml/kg/hr for 2-4 hrs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3 – 1.5 ml/kg/hr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B33627-D0B7-13FC-CF2E-7E5E3FA0CC2C}"/>
              </a:ext>
            </a:extLst>
          </p:cNvPr>
          <p:cNvSpPr/>
          <p:nvPr/>
        </p:nvSpPr>
        <p:spPr>
          <a:xfrm>
            <a:off x="88242" y="4087982"/>
            <a:ext cx="3216432" cy="1228723"/>
          </a:xfrm>
          <a:prstGeom prst="roundRect">
            <a:avLst>
              <a:gd name="adj" fmla="val 1536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Further improvement of vitals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Discontinue IV after 24-48 hrs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1E2764-C81E-0D41-C2EA-CF8EED680C1A}"/>
              </a:ext>
            </a:extLst>
          </p:cNvPr>
          <p:cNvCxnSpPr>
            <a:cxnSpLocks/>
          </p:cNvCxnSpPr>
          <p:nvPr/>
        </p:nvCxnSpPr>
        <p:spPr>
          <a:xfrm>
            <a:off x="4427621" y="1713719"/>
            <a:ext cx="67777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E49AD7-A751-029B-06B4-531A5FF76F36}"/>
              </a:ext>
            </a:extLst>
          </p:cNvPr>
          <p:cNvCxnSpPr>
            <a:cxnSpLocks/>
          </p:cNvCxnSpPr>
          <p:nvPr/>
        </p:nvCxnSpPr>
        <p:spPr>
          <a:xfrm flipH="1">
            <a:off x="4427621" y="1701316"/>
            <a:ext cx="8021" cy="288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8D2B45-2091-425E-B43E-2C3EB65666C4}"/>
              </a:ext>
            </a:extLst>
          </p:cNvPr>
          <p:cNvCxnSpPr>
            <a:cxnSpLocks/>
          </p:cNvCxnSpPr>
          <p:nvPr/>
        </p:nvCxnSpPr>
        <p:spPr>
          <a:xfrm flipH="1">
            <a:off x="6998371" y="1701316"/>
            <a:ext cx="8021" cy="288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40F09C-E494-FAE8-30D1-5B15B7F4B650}"/>
              </a:ext>
            </a:extLst>
          </p:cNvPr>
          <p:cNvCxnSpPr>
            <a:cxnSpLocks/>
          </p:cNvCxnSpPr>
          <p:nvPr/>
        </p:nvCxnSpPr>
        <p:spPr>
          <a:xfrm flipH="1">
            <a:off x="11213439" y="1711993"/>
            <a:ext cx="8021" cy="288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0C8AA75-D439-656D-8A6A-A14E02509520}"/>
              </a:ext>
            </a:extLst>
          </p:cNvPr>
          <p:cNvSpPr/>
          <p:nvPr/>
        </p:nvSpPr>
        <p:spPr>
          <a:xfrm>
            <a:off x="6954259" y="2853489"/>
            <a:ext cx="168436" cy="22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933CF426-3818-2671-6258-E3AC5888A4FD}"/>
              </a:ext>
            </a:extLst>
          </p:cNvPr>
          <p:cNvSpPr/>
          <p:nvPr/>
        </p:nvSpPr>
        <p:spPr>
          <a:xfrm>
            <a:off x="10635922" y="2836723"/>
            <a:ext cx="168436" cy="22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2F7E53-1C68-2F1D-B12D-15200DA7E650}"/>
              </a:ext>
            </a:extLst>
          </p:cNvPr>
          <p:cNvSpPr/>
          <p:nvPr/>
        </p:nvSpPr>
        <p:spPr>
          <a:xfrm>
            <a:off x="7058532" y="4849301"/>
            <a:ext cx="168436" cy="22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ECF0533-6689-6ECC-FED3-43CECFD340FE}"/>
              </a:ext>
            </a:extLst>
          </p:cNvPr>
          <p:cNvSpPr/>
          <p:nvPr/>
        </p:nvSpPr>
        <p:spPr>
          <a:xfrm>
            <a:off x="7692201" y="5586737"/>
            <a:ext cx="168436" cy="221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91E7BBEE-41D2-4FF8-A95C-2A96DB3A435E}"/>
              </a:ext>
            </a:extLst>
          </p:cNvPr>
          <p:cNvSpPr/>
          <p:nvPr/>
        </p:nvSpPr>
        <p:spPr>
          <a:xfrm>
            <a:off x="2783933" y="2261283"/>
            <a:ext cx="447869" cy="282541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B10A461-4EF8-40F1-C6E8-A5AF7354103C}"/>
              </a:ext>
            </a:extLst>
          </p:cNvPr>
          <p:cNvSpPr/>
          <p:nvPr/>
        </p:nvSpPr>
        <p:spPr>
          <a:xfrm>
            <a:off x="1348778" y="3705726"/>
            <a:ext cx="218764" cy="38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D2C7AF48-548C-36A0-403C-96DEE5C4289C}"/>
              </a:ext>
            </a:extLst>
          </p:cNvPr>
          <p:cNvSpPr/>
          <p:nvPr/>
        </p:nvSpPr>
        <p:spPr>
          <a:xfrm>
            <a:off x="8767014" y="1526008"/>
            <a:ext cx="209035" cy="175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070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5D9DC-37AE-1CA5-BB25-AC6DDE7D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4" t="22083" r="29375" b="16111"/>
          <a:stretch/>
        </p:blipFill>
        <p:spPr>
          <a:xfrm>
            <a:off x="2114549" y="628650"/>
            <a:ext cx="7853651" cy="51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6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743A9-07E1-36CA-CB46-F4FB51E4F372}"/>
              </a:ext>
            </a:extLst>
          </p:cNvPr>
          <p:cNvSpPr/>
          <p:nvPr/>
        </p:nvSpPr>
        <p:spPr>
          <a:xfrm>
            <a:off x="348648" y="243839"/>
            <a:ext cx="11149263" cy="873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lnSpc>
                <a:spcPct val="107000"/>
              </a:lnSpc>
            </a:pP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ctr">
              <a:lnSpc>
                <a:spcPct val="107000"/>
              </a:lnSpc>
            </a:pP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ctr">
              <a:lnSpc>
                <a:spcPct val="107000"/>
              </a:lnSpc>
            </a:pPr>
            <a: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Colloid</a:t>
            </a:r>
            <a:r>
              <a:rPr lang="en-IN" sz="3200" kern="1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</a:pP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algn="ctr"/>
            <a:endParaRPr lang="en-IN" sz="3200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89280" y="4365104"/>
            <a:ext cx="10942320" cy="2308324"/>
          </a:xfrm>
          <a:prstGeom prst="rect">
            <a:avLst/>
          </a:prstGeom>
          <a:solidFill>
            <a:srgbClr val="BDD6E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Colloids are used in case of-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Hypotensive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Repeated shock – 2nd or 3rd shock and onwards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&gt;20 to 30 ml/kg of crystalloids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not decrease after crystalloid administration in shock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DOSE: Limited to 30 to 50 ml/kg/day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1840" y="1209040"/>
          <a:ext cx="10373360" cy="291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5% Albumin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best choice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160">
                <a:tc>
                  <a:txBody>
                    <a:bodyPr/>
                    <a:lstStyle/>
                    <a:p>
                      <a:r>
                        <a:rPr lang="en-IN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Dextran</a:t>
                      </a:r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 40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impact on blood group cross matching &amp; coagulation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Allergic reactions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Osmotic</a:t>
                      </a:r>
                      <a:r>
                        <a:rPr lang="en-US" baseline="0" dirty="0"/>
                        <a:t> renal injury in </a:t>
                      </a:r>
                      <a:r>
                        <a:rPr lang="en-US" baseline="0" dirty="0" err="1"/>
                        <a:t>hypovolemic</a:t>
                      </a:r>
                      <a:r>
                        <a:rPr lang="en-US" baseline="0" dirty="0"/>
                        <a:t> patients</a:t>
                      </a:r>
                      <a:endParaRPr lang="en-US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687">
                <a:tc>
                  <a:txBody>
                    <a:bodyPr/>
                    <a:lstStyle/>
                    <a:p>
                      <a:r>
                        <a:rPr lang="en-IN" sz="1800" kern="1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G</a:t>
                      </a:r>
                      <a:r>
                        <a:rPr lang="en-IN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elatin</a:t>
                      </a:r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 polymer (</a:t>
                      </a:r>
                      <a:r>
                        <a:rPr lang="en-IN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polygeline</a:t>
                      </a:r>
                      <a:r>
                        <a:rPr lang="en-IN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Allergic reactions lesser than </a:t>
                      </a:r>
                      <a:r>
                        <a:rPr lang="en-US" dirty="0" err="1"/>
                        <a:t>dextrans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16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B1DE7C08-9D03-3086-0919-CC4480B4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4"/>
          <a:stretch>
            <a:fillRect/>
          </a:stretch>
        </p:blipFill>
        <p:spPr bwMode="auto">
          <a:xfrm>
            <a:off x="1676400" y="227014"/>
            <a:ext cx="8382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6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90851" y="2568632"/>
            <a:ext cx="6210300" cy="638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C3300"/>
                </a:solidFill>
              </a:rPr>
              <a:t>Consider Compartment syndromes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684626" y="1509713"/>
            <a:ext cx="5570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822486" y="362852"/>
            <a:ext cx="8784591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Dengue shock: Initially responded to 10ml/kg/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6hrs Then urine output became a trickle, pulses hard to feel…HCT stable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2486" y="1268413"/>
            <a:ext cx="8784591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 up fluid rates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Albumin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3014" name="Picture 9" descr="20190517_103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34" y="3289977"/>
            <a:ext cx="3455576" cy="320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410200" y="3733800"/>
            <a:ext cx="9144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C578C-0A51-D8F5-F7D7-4DB8F0DF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041" y="3651194"/>
            <a:ext cx="3999748" cy="2843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44D498-17BB-1847-9505-8CF7EF65B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420" y="3603943"/>
            <a:ext cx="2926905" cy="28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143000"/>
          </a:xfr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Compartment syndromes in severe dengue with fluid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37" y="1298575"/>
            <a:ext cx="8229601" cy="52981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2200" dirty="0"/>
              <a:t> </a:t>
            </a:r>
            <a:r>
              <a:rPr lang="en-IN" sz="2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leak in the abdomen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to tense ascitic fluid collections and raised intra-abdominal pressures (IAP)  resulting in </a:t>
            </a:r>
            <a:r>
              <a:rPr lang="en-IN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I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compartment syndrome (ACS) with organ failure </a:t>
            </a:r>
          </a:p>
          <a:p>
            <a:pPr>
              <a:defRPr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can develop rapidly during large‑volume fluid therapy </a:t>
            </a:r>
            <a:r>
              <a:rPr lang="en-IN" sz="2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further exacerbate shock and oliguria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prompting even more fluid infusion and further IAP increase.  </a:t>
            </a:r>
          </a:p>
          <a:p>
            <a:pPr marL="0" indent="0">
              <a:buNone/>
              <a:defRPr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extensively reported in trauma and burns, </a:t>
            </a:r>
            <a:r>
              <a:rPr lang="en-IN" sz="2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dengue‑associated ACS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IN" sz="2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infrequently reported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quite likely to be under-recognized.  </a:t>
            </a:r>
          </a:p>
          <a:p>
            <a:pPr>
              <a:defRPr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monitoring of IAP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SD receiving &gt; 30 ml/kg in the first 2–3 h can prompt earlier recognition and control of IAP.</a:t>
            </a:r>
          </a:p>
          <a:p>
            <a:pPr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80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0023-EE1F-7F99-CC49-7BA9F1CC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Abdominal Compartment syndrome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8BC4E0-4E25-A757-1ED9-249F97287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26924"/>
              </p:ext>
            </p:extLst>
          </p:nvPr>
        </p:nvGraphicFramePr>
        <p:xfrm>
          <a:off x="762000" y="1343026"/>
          <a:ext cx="10829925" cy="500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626">
                  <a:extLst>
                    <a:ext uri="{9D8B030D-6E8A-4147-A177-3AD203B41FA5}">
                      <a16:colId xmlns:a16="http://schemas.microsoft.com/office/drawing/2014/main" val="57434836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66090382"/>
                    </a:ext>
                  </a:extLst>
                </a:gridCol>
                <a:gridCol w="5488739">
                  <a:extLst>
                    <a:ext uri="{9D8B030D-6E8A-4147-A177-3AD203B41FA5}">
                      <a16:colId xmlns:a16="http://schemas.microsoft.com/office/drawing/2014/main" val="636155547"/>
                    </a:ext>
                  </a:extLst>
                </a:gridCol>
              </a:tblGrid>
              <a:tr h="766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Diagnosis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effectLst/>
                        </a:rPr>
                        <a:t> 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effectLst/>
                        </a:rPr>
                        <a:t>Management of Abdominal Compartment </a:t>
                      </a:r>
                      <a:endParaRPr lang="en-IN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881182"/>
                  </a:ext>
                </a:extLst>
              </a:tr>
              <a:tr h="4240389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2000" kern="100" dirty="0">
                          <a:effectLst/>
                        </a:rPr>
                        <a:t>Monitoring IAP through Foley catheter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2000" kern="100" dirty="0">
                          <a:effectLst/>
                        </a:rPr>
                        <a:t>Institute medical measures if IAP &gt;10 mmHg/cmH2O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2000" kern="100" dirty="0">
                          <a:effectLst/>
                        </a:rPr>
                        <a:t>Monitor for progression to ACS: Worsening circulatory parameters, hypoxemia, </a:t>
                      </a:r>
                      <a:r>
                        <a:rPr lang="en-IN" sz="2000" kern="100" dirty="0" err="1">
                          <a:effectLst/>
                        </a:rPr>
                        <a:t>oliguria</a:t>
                      </a:r>
                      <a:r>
                        <a:rPr lang="en-IN" sz="2000" kern="100" dirty="0">
                          <a:effectLst/>
                        </a:rPr>
                        <a:t>, and worsening acidosis 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kern="100" dirty="0">
                          <a:effectLst/>
                        </a:rPr>
                        <a:t>In established ACS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u="sng" kern="100" dirty="0">
                          <a:effectLst/>
                        </a:rPr>
                        <a:t>Slow controlled drainage </a:t>
                      </a:r>
                      <a:r>
                        <a:rPr lang="en-IN" sz="2000" kern="100" dirty="0">
                          <a:effectLst/>
                        </a:rPr>
                        <a:t>is important as rapid decompression has a high risk of hemodynamic instability and haemorrhage.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000" kern="100" dirty="0">
                          <a:effectLst/>
                        </a:rPr>
                        <a:t>Medical measures to reduce IAP: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u="sng" kern="100" dirty="0">
                          <a:effectLst/>
                        </a:rPr>
                        <a:t>Fluid restriction </a:t>
                      </a:r>
                      <a:r>
                        <a:rPr lang="en-IN" sz="2000" kern="100" dirty="0">
                          <a:effectLst/>
                        </a:rPr>
                        <a:t>(colloids preferred), consideration of </a:t>
                      </a:r>
                      <a:r>
                        <a:rPr lang="en-IN" sz="2000" u="sng" kern="100" dirty="0">
                          <a:effectLst/>
                        </a:rPr>
                        <a:t>diuretic (furosemide</a:t>
                      </a:r>
                      <a:r>
                        <a:rPr lang="en-IN" sz="2000" kern="100" dirty="0">
                          <a:effectLst/>
                        </a:rPr>
                        <a:t>), 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u="sng" kern="100" dirty="0">
                          <a:effectLst/>
                        </a:rPr>
                        <a:t>sedation</a:t>
                      </a:r>
                      <a:r>
                        <a:rPr lang="en-IN" sz="2000" kern="100" dirty="0">
                          <a:effectLst/>
                        </a:rPr>
                        <a:t>,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u="sng" kern="100" dirty="0">
                          <a:effectLst/>
                        </a:rPr>
                        <a:t>gastrointestinal decompression</a:t>
                      </a:r>
                      <a:r>
                        <a:rPr lang="en-IN" sz="2000" kern="100" dirty="0">
                          <a:effectLst/>
                        </a:rPr>
                        <a:t>, 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u="sng" kern="100" dirty="0">
                          <a:effectLst/>
                        </a:rPr>
                        <a:t>minimize PEEP </a:t>
                      </a:r>
                      <a:r>
                        <a:rPr lang="en-IN" sz="2000" kern="100" dirty="0">
                          <a:effectLst/>
                        </a:rPr>
                        <a:t>as tolerated if patient is on MV</a:t>
                      </a:r>
                      <a:endParaRPr lang="en-IN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04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28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3392DB0-7ACB-36F9-3B7C-32F6761180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81350" y="2416176"/>
            <a:ext cx="5829300" cy="147002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Dengue is a Dynamic Disease </a:t>
            </a:r>
          </a:p>
        </p:txBody>
      </p:sp>
    </p:spTree>
    <p:extLst>
      <p:ext uri="{BB962C8B-B14F-4D97-AF65-F5344CB8AC3E}">
        <p14:creationId xmlns:p14="http://schemas.microsoft.com/office/powerpoint/2010/main" val="3643985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659A2279-51C4-B652-42E0-6206DFADF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4" r="15836"/>
          <a:stretch/>
        </p:blipFill>
        <p:spPr bwMode="auto">
          <a:xfrm>
            <a:off x="0" y="721359"/>
            <a:ext cx="11338560" cy="545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413D5F-855B-DDF6-9D37-EC2E4C0D4F9D}"/>
              </a:ext>
            </a:extLst>
          </p:cNvPr>
          <p:cNvSpPr/>
          <p:nvPr/>
        </p:nvSpPr>
        <p:spPr>
          <a:xfrm>
            <a:off x="10239376" y="346076"/>
            <a:ext cx="276225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36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121588-493C-481B-B9E5-BE3D6153FC78}"/>
              </a:ext>
            </a:extLst>
          </p:cNvPr>
          <p:cNvSpPr txBox="1"/>
          <p:nvPr/>
        </p:nvSpPr>
        <p:spPr>
          <a:xfrm>
            <a:off x="8171236" y="582551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tx2"/>
                </a:solidFill>
              </a:rPr>
              <a:t>Bench to bedside</a:t>
            </a:r>
          </a:p>
          <a:p>
            <a:r>
              <a:rPr lang="en-US" sz="3200" b="1" spc="300" dirty="0">
                <a:solidFill>
                  <a:srgbClr val="FF7C80"/>
                </a:solidFill>
              </a:rPr>
              <a:t>Challenges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75BA6E-CF00-411F-B312-D83B8A632ECC}"/>
              </a:ext>
            </a:extLst>
          </p:cNvPr>
          <p:cNvCxnSpPr>
            <a:cxnSpLocks/>
          </p:cNvCxnSpPr>
          <p:nvPr/>
        </p:nvCxnSpPr>
        <p:spPr>
          <a:xfrm>
            <a:off x="8305800" y="11430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5EE4E5-BE8F-4F1D-A7F5-D0B830C4F66E}"/>
              </a:ext>
            </a:extLst>
          </p:cNvPr>
          <p:cNvSpPr txBox="1"/>
          <p:nvPr/>
        </p:nvSpPr>
        <p:spPr>
          <a:xfrm rot="16200000">
            <a:off x="-2267635" y="2343837"/>
            <a:ext cx="640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>
                    <a:lumMod val="85000"/>
                  </a:schemeClr>
                </a:solidFill>
              </a:rPr>
              <a:t>Clinical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00455-0727-422A-A2EB-93E7AB98A743}"/>
              </a:ext>
            </a:extLst>
          </p:cNvPr>
          <p:cNvSpPr txBox="1"/>
          <p:nvPr/>
        </p:nvSpPr>
        <p:spPr>
          <a:xfrm>
            <a:off x="1828800" y="1659769"/>
            <a:ext cx="89154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Most infections cluster during monsoon /post-monsoon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Clinical presentation is overlapping</a:t>
            </a:r>
            <a:r>
              <a:rPr lang="en-US" sz="2400" dirty="0"/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                      more so, when they present with organ failures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Atypical</a:t>
            </a:r>
            <a:r>
              <a:rPr lang="en-US" sz="2400" dirty="0"/>
              <a:t> presentation is not uncommon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few cases of </a:t>
            </a:r>
            <a:r>
              <a:rPr lang="en-US" sz="2400" b="1" dirty="0"/>
              <a:t>co-infections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78C9-9823-8510-3B80-1C706B61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728D-0039-B5F3-B292-98071D2F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Practise </a:t>
            </a:r>
            <a:r>
              <a:rPr lang="en-IN" b="1" dirty="0"/>
              <a:t>Syndromic approach  </a:t>
            </a:r>
            <a:r>
              <a:rPr lang="en-IN" dirty="0"/>
              <a:t>of management of FEVER </a:t>
            </a:r>
          </a:p>
          <a:p>
            <a:r>
              <a:rPr lang="en-IN" b="1" i="1" dirty="0"/>
              <a:t>Neonates and Infants are high risk group</a:t>
            </a:r>
          </a:p>
          <a:p>
            <a:r>
              <a:rPr lang="en-IN" dirty="0"/>
              <a:t>Meticulous monitoring and </a:t>
            </a:r>
            <a:r>
              <a:rPr lang="en-IN" b="1" dirty="0"/>
              <a:t>Judicious fluid management </a:t>
            </a:r>
            <a:r>
              <a:rPr lang="en-IN" dirty="0"/>
              <a:t>is the key</a:t>
            </a:r>
          </a:p>
          <a:p>
            <a:r>
              <a:rPr lang="en-IN" dirty="0"/>
              <a:t>Understand the </a:t>
            </a:r>
            <a:r>
              <a:rPr lang="en-IN" i="1" dirty="0"/>
              <a:t>dynamicity of disease</a:t>
            </a:r>
          </a:p>
          <a:p>
            <a:r>
              <a:rPr lang="en-IN" dirty="0"/>
              <a:t>In critically ill children with dengue adhere to bundle of care.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6698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7848" y="2996953"/>
            <a:ext cx="308962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520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59BF8-C0A4-D791-FDBF-7F725150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29" y="295275"/>
            <a:ext cx="6544236" cy="69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058160" y="593367"/>
            <a:ext cx="5862320" cy="69695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Case 2 </a:t>
            </a:r>
            <a:endParaRPr sz="4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92000" y="1688433"/>
            <a:ext cx="107844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-GB" sz="2933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7 year old  girl child presented to our Emergency with h/o</a:t>
            </a:r>
            <a:endParaRPr sz="2933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2933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 1: Fever for 5 days</a:t>
            </a:r>
            <a:endParaRPr sz="2933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933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 2:Respiratory distress 1 day</a:t>
            </a:r>
          </a:p>
          <a:p>
            <a:pPr indent="-491054">
              <a:lnSpc>
                <a:spcPct val="200000"/>
              </a:lnSpc>
              <a:buSzPts val="2200"/>
              <a:buFont typeface="Comfortaa"/>
              <a:buChar char="❖"/>
            </a:pPr>
            <a:r>
              <a:rPr lang="en-GB" sz="2933" dirty="0">
                <a:latin typeface="Comfortaa"/>
                <a:ea typeface="Comfortaa"/>
                <a:cs typeface="Comfortaa"/>
                <a:sym typeface="Comfortaa"/>
              </a:rPr>
              <a:t>Associated with vomiting, pain abdomen, transient rash</a:t>
            </a:r>
          </a:p>
          <a:p>
            <a:pPr indent="-491054">
              <a:lnSpc>
                <a:spcPct val="200000"/>
              </a:lnSpc>
              <a:buSzPts val="2200"/>
              <a:buFont typeface="Comfortaa"/>
              <a:buChar char="❖"/>
            </a:pPr>
            <a:r>
              <a:rPr lang="en-GB" sz="2933" dirty="0">
                <a:latin typeface="Comfortaa"/>
                <a:ea typeface="Comfortaa"/>
                <a:cs typeface="Comfortaa"/>
                <a:sym typeface="Comfortaa"/>
              </a:rPr>
              <a:t>Pedal oedema 2 days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933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387200" y="279033"/>
            <a:ext cx="42208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933" b="1">
                <a:latin typeface="Comfortaa"/>
                <a:ea typeface="Comfortaa"/>
                <a:cs typeface="Comfortaa"/>
                <a:sym typeface="Comfortaa"/>
              </a:rPr>
              <a:t>On Presentation</a:t>
            </a:r>
            <a:endParaRPr sz="2933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59200" y="1668525"/>
            <a:ext cx="407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b="1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assessment:</a:t>
            </a:r>
            <a:r>
              <a:rPr lang="en-GB" sz="24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571875" y="2503766"/>
            <a:ext cx="3543300" cy="3252834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92;p16"/>
          <p:cNvSpPr txBox="1"/>
          <p:nvPr/>
        </p:nvSpPr>
        <p:spPr>
          <a:xfrm>
            <a:off x="4728000" y="1839945"/>
            <a:ext cx="2736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>
                <a:latin typeface="Comfortaa"/>
                <a:ea typeface="Comfortaa"/>
                <a:cs typeface="Comfortaa"/>
                <a:sym typeface="Comfortaa"/>
              </a:rPr>
              <a:t>Airway: maintained 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7115175" y="5217633"/>
            <a:ext cx="48913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Circulation -  136/min, </a:t>
            </a:r>
          </a:p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Peripheral Pulse  - low volume , periphery cold, </a:t>
            </a:r>
          </a:p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BP -82/50 mmHg</a:t>
            </a:r>
            <a:endParaRPr sz="20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53875" y="5208108"/>
            <a:ext cx="340995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IN" sz="2000" dirty="0">
                <a:latin typeface="Comfortaa"/>
                <a:ea typeface="Comfortaa"/>
                <a:cs typeface="Comfortaa"/>
                <a:sym typeface="Comfortaa"/>
              </a:rPr>
              <a:t>Disability:</a:t>
            </a:r>
            <a:r>
              <a:rPr lang="en-GB" sz="2000" dirty="0">
                <a:latin typeface="Comfortaa"/>
                <a:ea typeface="Comfortaa"/>
                <a:cs typeface="Comfortaa"/>
                <a:sym typeface="Comfortaa"/>
              </a:rPr>
              <a:t>Gcs:15/15,Cbg:88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70925" y="3063303"/>
            <a:ext cx="3736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>
                <a:latin typeface="Comfortaa"/>
                <a:ea typeface="Comfortaa"/>
                <a:cs typeface="Comfortaa"/>
                <a:sym typeface="Comfortaa"/>
              </a:rPr>
              <a:t>Exposure :nothing significant 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606125" y="2800858"/>
            <a:ext cx="4290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Breathing:RR-44/min,</a:t>
            </a:r>
          </a:p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Spo2:84%with o2@4lit/min,</a:t>
            </a:r>
          </a:p>
          <a:p>
            <a:r>
              <a:rPr lang="en-GB" sz="20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Decreased air entry in Lt lower axilla</a:t>
            </a:r>
            <a:endParaRPr sz="20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0320" y="36143"/>
            <a:ext cx="11360800" cy="6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sz="4000" u="sng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Initial Reports</a:t>
            </a:r>
            <a:endParaRPr sz="4000" u="sng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15600" y="1072000"/>
            <a:ext cx="6713169" cy="56625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indent="-448722">
              <a:lnSpc>
                <a:spcPct val="170000"/>
              </a:lnSpc>
              <a:buSzPct val="100000"/>
              <a:buFont typeface="Comfortaa"/>
              <a:buChar char="●"/>
            </a:pPr>
            <a:r>
              <a:rPr lang="en-GB" sz="9066" b="1" dirty="0" err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CBC</a:t>
            </a:r>
            <a:r>
              <a:rPr lang="en-GB" sz="9066" dirty="0" err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:Hb</a:t>
            </a:r>
            <a:r>
              <a:rPr lang="en-GB" sz="9066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9066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9.4</a:t>
            </a:r>
            <a:r>
              <a:rPr lang="en-GB" sz="9066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gm/dl, </a:t>
            </a:r>
          </a:p>
          <a:p>
            <a:pPr indent="-448722">
              <a:lnSpc>
                <a:spcPct val="170000"/>
              </a:lnSpc>
              <a:buSzPct val="100000"/>
              <a:buFont typeface="Comfortaa"/>
              <a:buChar char="●"/>
            </a:pPr>
            <a:r>
              <a:rPr lang="en-GB" sz="9066" dirty="0">
                <a:latin typeface="Comfortaa"/>
                <a:ea typeface="Comfortaa"/>
                <a:cs typeface="Comfortaa"/>
                <a:sym typeface="Comfortaa"/>
              </a:rPr>
              <a:t>TC- 5420/</a:t>
            </a:r>
            <a:r>
              <a:rPr lang="en-GB" sz="9066" dirty="0" err="1">
                <a:latin typeface="Comfortaa"/>
                <a:ea typeface="Comfortaa"/>
                <a:cs typeface="Comfortaa"/>
                <a:sym typeface="Comfortaa"/>
              </a:rPr>
              <a:t>cumm</a:t>
            </a:r>
            <a:r>
              <a:rPr lang="en-GB" sz="9066" dirty="0">
                <a:latin typeface="Comfortaa"/>
                <a:ea typeface="Comfortaa"/>
                <a:cs typeface="Comfortaa"/>
                <a:sym typeface="Comfortaa"/>
              </a:rPr>
              <a:t> (N55,L42),</a:t>
            </a:r>
          </a:p>
          <a:p>
            <a:pPr indent="-448722">
              <a:lnSpc>
                <a:spcPct val="170000"/>
              </a:lnSpc>
              <a:buSzPct val="100000"/>
              <a:buFont typeface="Comfortaa"/>
              <a:buChar char="●"/>
            </a:pPr>
            <a:r>
              <a:rPr lang="en-GB" sz="9066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PLT-20000/</a:t>
            </a:r>
            <a:r>
              <a:rPr lang="en-GB" sz="9066" dirty="0" err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cumm</a:t>
            </a:r>
            <a:endParaRPr sz="9066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8722">
              <a:lnSpc>
                <a:spcPct val="170000"/>
              </a:lnSpc>
              <a:buClr>
                <a:srgbClr val="FF0000"/>
              </a:buClr>
              <a:buSzPct val="100000"/>
              <a:buFont typeface="Comfortaa"/>
              <a:buChar char="●"/>
            </a:pPr>
            <a:r>
              <a:rPr lang="en-GB" sz="9066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CRP-36gm/dl,</a:t>
            </a:r>
          </a:p>
          <a:p>
            <a:pPr indent="-448722">
              <a:lnSpc>
                <a:spcPct val="170000"/>
              </a:lnSpc>
              <a:buClr>
                <a:srgbClr val="FF0000"/>
              </a:buClr>
              <a:buSzPct val="100000"/>
              <a:buFont typeface="Comfortaa"/>
              <a:buChar char="●"/>
            </a:pPr>
            <a:r>
              <a:rPr lang="en-GB" sz="9066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Urea-112 mg/dl, Creatinine -1.5 mg/dl</a:t>
            </a:r>
          </a:p>
          <a:p>
            <a:pPr indent="-448722">
              <a:lnSpc>
                <a:spcPct val="170000"/>
              </a:lnSpc>
              <a:buClr>
                <a:srgbClr val="FF0000"/>
              </a:buClr>
              <a:buSzPct val="100000"/>
              <a:buFont typeface="Comfortaa"/>
              <a:buChar char="●"/>
            </a:pPr>
            <a:r>
              <a:rPr lang="en-GB" sz="9066" dirty="0">
                <a:latin typeface="Comfortaa"/>
                <a:ea typeface="Comfortaa"/>
                <a:cs typeface="Comfortaa"/>
                <a:sym typeface="Comfortaa"/>
              </a:rPr>
              <a:t>MPDA – Negative </a:t>
            </a:r>
            <a:endParaRPr lang="en-IN" sz="9066" dirty="0">
              <a:latin typeface="Comfortaa"/>
              <a:ea typeface="Comfortaa"/>
              <a:cs typeface="Comfortaa"/>
              <a:sym typeface="Comfortaa"/>
            </a:endParaRPr>
          </a:p>
          <a:p>
            <a:pPr indent="-448722">
              <a:lnSpc>
                <a:spcPct val="115000"/>
              </a:lnSpc>
              <a:buClr>
                <a:srgbClr val="FF0000"/>
              </a:buClr>
              <a:buSzPct val="100000"/>
              <a:buFont typeface="Comfortaa"/>
              <a:buChar char="●"/>
            </a:pPr>
            <a:endParaRPr sz="9066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8722">
              <a:lnSpc>
                <a:spcPct val="115000"/>
              </a:lnSpc>
              <a:buClr>
                <a:srgbClr val="000000"/>
              </a:buClr>
              <a:buSzPct val="100000"/>
              <a:buFont typeface="Comfortaa"/>
              <a:buChar char="●"/>
            </a:pPr>
            <a:r>
              <a:rPr lang="en-GB" sz="9066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T.bil-0.3mg/dl,</a:t>
            </a:r>
            <a:r>
              <a:rPr lang="en-GB" sz="9066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SGPT-86,SGOT-152</a:t>
            </a:r>
            <a:r>
              <a:rPr lang="en-GB" sz="9066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,ALP-92,</a:t>
            </a:r>
          </a:p>
          <a:p>
            <a:pPr indent="-448722">
              <a:lnSpc>
                <a:spcPct val="115000"/>
              </a:lnSpc>
              <a:buClr>
                <a:srgbClr val="000000"/>
              </a:buClr>
              <a:buSzPct val="100000"/>
              <a:buNone/>
            </a:pPr>
            <a:r>
              <a:rPr lang="en-GB" sz="9066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ALB-2.3</a:t>
            </a:r>
            <a:endParaRPr sz="9066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sz="5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buSzPct val="100000"/>
              <a:buFont typeface="Comfortaa"/>
              <a:buChar char="●"/>
            </a:pPr>
            <a:r>
              <a:rPr lang="en-GB" sz="96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PT:&gt;34sec,aPTT:&gt;80sec</a:t>
            </a:r>
            <a:endParaRPr sz="9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sz="9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sz="1867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sz="2933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</a:t>
            </a: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BA3B0C7-7889-F4D3-74B4-F0F9B33F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9315" y="7729008"/>
            <a:ext cx="1263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Dr Mihir</a:t>
            </a:r>
            <a:endParaRPr lang="en-IN" alt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8F13D-A746-7F71-DC6F-0CD8C51C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4" y="933449"/>
            <a:ext cx="4600575" cy="5324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2940</Words>
  <Application>Microsoft Office PowerPoint</Application>
  <PresentationFormat>Widescreen</PresentationFormat>
  <Paragraphs>533</Paragraphs>
  <Slides>51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Office Theme</vt:lpstr>
      <vt:lpstr>22_Office Theme</vt:lpstr>
      <vt:lpstr>18_Office Theme</vt:lpstr>
      <vt:lpstr>29_Office Theme</vt:lpstr>
      <vt:lpstr>Dengue Case Management:  Pediatric Age Group</vt:lpstr>
      <vt:lpstr>CASE 1      </vt:lpstr>
      <vt:lpstr>PowerPoint Presentation</vt:lpstr>
      <vt:lpstr>PowerPoint Presentation</vt:lpstr>
      <vt:lpstr>PowerPoint Presentation</vt:lpstr>
      <vt:lpstr>PowerPoint Presentation</vt:lpstr>
      <vt:lpstr>Case 2 </vt:lpstr>
      <vt:lpstr>PowerPoint Presentation</vt:lpstr>
      <vt:lpstr>Initial Reports</vt:lpstr>
      <vt:lpstr>Possibilities ?? </vt:lpstr>
      <vt:lpstr>PowerPoint Presentation</vt:lpstr>
      <vt:lpstr>PowerPoint Presentation</vt:lpstr>
      <vt:lpstr>Features of Dengue in neonates</vt:lpstr>
      <vt:lpstr>PowerPoint Presentation</vt:lpstr>
      <vt:lpstr>Clinical features of DF in infants</vt:lpstr>
      <vt:lpstr>PowerPoint Presentation</vt:lpstr>
      <vt:lpstr>Clinical features  of DF in toddlers and older children</vt:lpstr>
      <vt:lpstr>PowerPoint Presentation</vt:lpstr>
      <vt:lpstr>PowerPoint Presentation</vt:lpstr>
      <vt:lpstr>Actual Body weight Vs Ideal Body Weight ??</vt:lpstr>
      <vt:lpstr> </vt:lpstr>
      <vt:lpstr>Febrile Phase</vt:lpstr>
      <vt:lpstr>PowerPoint Presentation</vt:lpstr>
      <vt:lpstr>PowerPoint Presentation</vt:lpstr>
      <vt:lpstr>Case -4</vt:lpstr>
      <vt:lpstr>PowerPoint Presentation</vt:lpstr>
      <vt:lpstr>The maintenance fluid should be calculated using the Holliday-Segar formula as follows:</vt:lpstr>
      <vt:lpstr>PowerPoint Presentation</vt:lpstr>
      <vt:lpstr>PowerPoint Presentation</vt:lpstr>
      <vt:lpstr>Case - 5</vt:lpstr>
      <vt:lpstr>Investigations:</vt:lpstr>
      <vt:lpstr>Circulation </vt:lpstr>
      <vt:lpstr>Features of Compensated Shock</vt:lpstr>
      <vt:lpstr>PowerPoint Presentation</vt:lpstr>
      <vt:lpstr>PowerPoint Presentation</vt:lpstr>
      <vt:lpstr>Case - 6</vt:lpstr>
      <vt:lpstr>Indications for Pediatric Intensive Care Unit Admission</vt:lpstr>
      <vt:lpstr>Role of Ultrasound</vt:lpstr>
      <vt:lpstr>Functional Echo – eye balling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 syndromes in severe dengue with fluid overload</vt:lpstr>
      <vt:lpstr>Abdominal Compartment syndrome</vt:lpstr>
      <vt:lpstr>Dengue is a Dynamic Disease </vt:lpstr>
      <vt:lpstr>PowerPoint Presentation</vt:lpstr>
      <vt:lpstr>Key Message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Hafiz Sarif</cp:lastModifiedBy>
  <cp:revision>109</cp:revision>
  <dcterms:created xsi:type="dcterms:W3CDTF">2020-08-05T12:22:44Z</dcterms:created>
  <dcterms:modified xsi:type="dcterms:W3CDTF">2026-03-29T06:05:43Z</dcterms:modified>
</cp:coreProperties>
</file>